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0" r:id="rId1"/>
  </p:sldMasterIdLst>
  <p:notesMasterIdLst>
    <p:notesMasterId r:id="rId16"/>
  </p:notesMasterIdLst>
  <p:sldIdLst>
    <p:sldId id="256" r:id="rId2"/>
    <p:sldId id="259" r:id="rId3"/>
    <p:sldId id="277" r:id="rId4"/>
    <p:sldId id="257" r:id="rId5"/>
    <p:sldId id="263" r:id="rId6"/>
    <p:sldId id="273" r:id="rId7"/>
    <p:sldId id="270" r:id="rId8"/>
    <p:sldId id="271" r:id="rId9"/>
    <p:sldId id="272" r:id="rId10"/>
    <p:sldId id="274" r:id="rId11"/>
    <p:sldId id="269" r:id="rId12"/>
    <p:sldId id="275" r:id="rId13"/>
    <p:sldId id="276" r:id="rId14"/>
    <p:sldId id="258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A5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660"/>
  </p:normalViewPr>
  <p:slideViewPr>
    <p:cSldViewPr snapToGrid="0">
      <p:cViewPr varScale="1">
        <p:scale>
          <a:sx n="121" d="100"/>
          <a:sy n="121" d="100"/>
        </p:scale>
        <p:origin x="19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0C21A2E-50EE-42AD-ACC5-A097F03A7432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7F781B21-A606-4A8A-8CC3-A194E751B5DD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Setting up Python</a:t>
          </a:r>
        </a:p>
      </dgm:t>
    </dgm:pt>
    <dgm:pt modelId="{AAD02792-CFB5-484C-B70A-EE61C4CBE805}" type="parTrans" cxnId="{EB3DA9FD-71F9-40B8-B81E-75FCDF745FDD}">
      <dgm:prSet/>
      <dgm:spPr/>
      <dgm:t>
        <a:bodyPr/>
        <a:lstStyle/>
        <a:p>
          <a:endParaRPr lang="en-US"/>
        </a:p>
      </dgm:t>
    </dgm:pt>
    <dgm:pt modelId="{359CE560-F0B6-4493-BBCD-D5E7B890748F}" type="sibTrans" cxnId="{EB3DA9FD-71F9-40B8-B81E-75FCDF745FDD}">
      <dgm:prSet/>
      <dgm:spPr/>
      <dgm:t>
        <a:bodyPr/>
        <a:lstStyle/>
        <a:p>
          <a:endParaRPr lang="en-US"/>
        </a:p>
      </dgm:t>
    </dgm:pt>
    <dgm:pt modelId="{4F17A4D4-C831-4D2C-95B1-BA2596ED80ED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Virtual Environments</a:t>
          </a:r>
        </a:p>
      </dgm:t>
    </dgm:pt>
    <dgm:pt modelId="{EE1335FD-E279-499C-BE57-926A75C1E8EA}" type="parTrans" cxnId="{57DF1425-C6DC-4E4E-9D65-252D13888ADB}">
      <dgm:prSet/>
      <dgm:spPr/>
      <dgm:t>
        <a:bodyPr/>
        <a:lstStyle/>
        <a:p>
          <a:endParaRPr lang="en-US"/>
        </a:p>
      </dgm:t>
    </dgm:pt>
    <dgm:pt modelId="{93439C92-8164-44A9-B9D7-719AFE1AC0BF}" type="sibTrans" cxnId="{57DF1425-C6DC-4E4E-9D65-252D13888ADB}">
      <dgm:prSet/>
      <dgm:spPr/>
      <dgm:t>
        <a:bodyPr/>
        <a:lstStyle/>
        <a:p>
          <a:endParaRPr lang="en-US"/>
        </a:p>
      </dgm:t>
    </dgm:pt>
    <dgm:pt modelId="{28073037-5177-4686-857C-9ED81EB26946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Jupyter Notebooks</a:t>
          </a:r>
        </a:p>
      </dgm:t>
    </dgm:pt>
    <dgm:pt modelId="{5CEC15CC-E521-46CE-89BD-EFA4E525AC10}" type="parTrans" cxnId="{3548EAD1-D5B3-41F4-8BB1-8A33EDCAE6DA}">
      <dgm:prSet/>
      <dgm:spPr/>
      <dgm:t>
        <a:bodyPr/>
        <a:lstStyle/>
        <a:p>
          <a:endParaRPr lang="en-US"/>
        </a:p>
      </dgm:t>
    </dgm:pt>
    <dgm:pt modelId="{C0D8D044-59B2-4A6D-9F93-E5E406C42A05}" type="sibTrans" cxnId="{3548EAD1-D5B3-41F4-8BB1-8A33EDCAE6DA}">
      <dgm:prSet/>
      <dgm:spPr/>
      <dgm:t>
        <a:bodyPr/>
        <a:lstStyle/>
        <a:p>
          <a:endParaRPr lang="en-US"/>
        </a:p>
      </dgm:t>
    </dgm:pt>
    <dgm:pt modelId="{BE943D61-3BD0-4C4B-9E0D-852D1CAE6269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Google Colab</a:t>
          </a:r>
        </a:p>
      </dgm:t>
    </dgm:pt>
    <dgm:pt modelId="{9F903C24-ABB9-4C31-8289-40F45F983490}" type="parTrans" cxnId="{4E30182C-A435-4B9A-B9CC-1105672F9C82}">
      <dgm:prSet/>
      <dgm:spPr/>
      <dgm:t>
        <a:bodyPr/>
        <a:lstStyle/>
        <a:p>
          <a:endParaRPr lang="en-US"/>
        </a:p>
      </dgm:t>
    </dgm:pt>
    <dgm:pt modelId="{3847B409-0452-4EDF-83C1-1CD4B3A0BA0A}" type="sibTrans" cxnId="{4E30182C-A435-4B9A-B9CC-1105672F9C82}">
      <dgm:prSet/>
      <dgm:spPr/>
      <dgm:t>
        <a:bodyPr/>
        <a:lstStyle/>
        <a:p>
          <a:endParaRPr lang="en-US"/>
        </a:p>
      </dgm:t>
    </dgm:pt>
    <dgm:pt modelId="{5348CB2C-820A-4144-9311-C706AEBC9AC9}" type="pres">
      <dgm:prSet presAssocID="{C0C21A2E-50EE-42AD-ACC5-A097F03A7432}" presName="root" presStyleCnt="0">
        <dgm:presLayoutVars>
          <dgm:dir/>
          <dgm:resizeHandles val="exact"/>
        </dgm:presLayoutVars>
      </dgm:prSet>
      <dgm:spPr/>
    </dgm:pt>
    <dgm:pt modelId="{49BDC953-6FE8-4330-AEA0-B03D123B5ABC}" type="pres">
      <dgm:prSet presAssocID="{7F781B21-A606-4A8A-8CC3-A194E751B5DD}" presName="compNode" presStyleCnt="0"/>
      <dgm:spPr/>
    </dgm:pt>
    <dgm:pt modelId="{5BF7DD50-5049-4599-BEC5-7B7BBAE9D45B}" type="pres">
      <dgm:prSet presAssocID="{7F781B21-A606-4A8A-8CC3-A194E751B5DD}" presName="iconBgRect" presStyleLbl="bgShp" presStyleIdx="0" presStyleCnt="4"/>
      <dgm:spPr/>
    </dgm:pt>
    <dgm:pt modelId="{9D9CF9FC-54A4-404F-8595-830C93C96BD5}" type="pres">
      <dgm:prSet presAssocID="{7F781B21-A606-4A8A-8CC3-A194E751B5DD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34A7DDD7-6E49-41AE-BBED-A39CB182D756}" type="pres">
      <dgm:prSet presAssocID="{7F781B21-A606-4A8A-8CC3-A194E751B5DD}" presName="spaceRect" presStyleCnt="0"/>
      <dgm:spPr/>
    </dgm:pt>
    <dgm:pt modelId="{F34A8FCB-44BD-4E47-925D-4AA3F9BA8D44}" type="pres">
      <dgm:prSet presAssocID="{7F781B21-A606-4A8A-8CC3-A194E751B5DD}" presName="textRect" presStyleLbl="revTx" presStyleIdx="0" presStyleCnt="4">
        <dgm:presLayoutVars>
          <dgm:chMax val="1"/>
          <dgm:chPref val="1"/>
        </dgm:presLayoutVars>
      </dgm:prSet>
      <dgm:spPr/>
    </dgm:pt>
    <dgm:pt modelId="{A5517B4A-9C4C-463A-ADF0-DF2110E596E6}" type="pres">
      <dgm:prSet presAssocID="{359CE560-F0B6-4493-BBCD-D5E7B890748F}" presName="sibTrans" presStyleCnt="0"/>
      <dgm:spPr/>
    </dgm:pt>
    <dgm:pt modelId="{9A80FE24-E5B5-4926-94C0-AE06684A1BE4}" type="pres">
      <dgm:prSet presAssocID="{4F17A4D4-C831-4D2C-95B1-BA2596ED80ED}" presName="compNode" presStyleCnt="0"/>
      <dgm:spPr/>
    </dgm:pt>
    <dgm:pt modelId="{B8467D18-376D-4AF7-B0DB-52A6CDF6F7AE}" type="pres">
      <dgm:prSet presAssocID="{4F17A4D4-C831-4D2C-95B1-BA2596ED80ED}" presName="iconBgRect" presStyleLbl="bgShp" presStyleIdx="1" presStyleCnt="4"/>
      <dgm:spPr/>
    </dgm:pt>
    <dgm:pt modelId="{C1638480-CB23-4A8C-8F16-E89E3F86FD39}" type="pres">
      <dgm:prSet presAssocID="{4F17A4D4-C831-4D2C-95B1-BA2596ED80ED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itochondria"/>
        </a:ext>
      </dgm:extLst>
    </dgm:pt>
    <dgm:pt modelId="{C866C5EA-C572-47DF-97C2-53333064AF75}" type="pres">
      <dgm:prSet presAssocID="{4F17A4D4-C831-4D2C-95B1-BA2596ED80ED}" presName="spaceRect" presStyleCnt="0"/>
      <dgm:spPr/>
    </dgm:pt>
    <dgm:pt modelId="{02967FBA-2C46-47A9-87DD-47FCB39CD1FC}" type="pres">
      <dgm:prSet presAssocID="{4F17A4D4-C831-4D2C-95B1-BA2596ED80ED}" presName="textRect" presStyleLbl="revTx" presStyleIdx="1" presStyleCnt="4">
        <dgm:presLayoutVars>
          <dgm:chMax val="1"/>
          <dgm:chPref val="1"/>
        </dgm:presLayoutVars>
      </dgm:prSet>
      <dgm:spPr/>
    </dgm:pt>
    <dgm:pt modelId="{43CED2BD-AFFD-42CC-AEDB-BA6A19CCBBB9}" type="pres">
      <dgm:prSet presAssocID="{93439C92-8164-44A9-B9D7-719AFE1AC0BF}" presName="sibTrans" presStyleCnt="0"/>
      <dgm:spPr/>
    </dgm:pt>
    <dgm:pt modelId="{25C4870E-438B-4CE2-8034-8D0696CCA030}" type="pres">
      <dgm:prSet presAssocID="{28073037-5177-4686-857C-9ED81EB26946}" presName="compNode" presStyleCnt="0"/>
      <dgm:spPr/>
    </dgm:pt>
    <dgm:pt modelId="{278A20B6-CD18-430E-B0B7-8F3E6CF0E6D0}" type="pres">
      <dgm:prSet presAssocID="{28073037-5177-4686-857C-9ED81EB26946}" presName="iconBgRect" presStyleLbl="bgShp" presStyleIdx="2" presStyleCnt="4"/>
      <dgm:spPr/>
    </dgm:pt>
    <dgm:pt modelId="{E4F7A24D-B72E-45A1-9FAD-4C5558BAEBEE}" type="pres">
      <dgm:prSet presAssocID="{28073037-5177-4686-857C-9ED81EB26946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encil"/>
        </a:ext>
      </dgm:extLst>
    </dgm:pt>
    <dgm:pt modelId="{36BD7912-E8CE-47C2-B9A6-D3EEC0925DA7}" type="pres">
      <dgm:prSet presAssocID="{28073037-5177-4686-857C-9ED81EB26946}" presName="spaceRect" presStyleCnt="0"/>
      <dgm:spPr/>
    </dgm:pt>
    <dgm:pt modelId="{8E667AC8-1276-4386-95E3-D4DF05A64AAE}" type="pres">
      <dgm:prSet presAssocID="{28073037-5177-4686-857C-9ED81EB26946}" presName="textRect" presStyleLbl="revTx" presStyleIdx="2" presStyleCnt="4">
        <dgm:presLayoutVars>
          <dgm:chMax val="1"/>
          <dgm:chPref val="1"/>
        </dgm:presLayoutVars>
      </dgm:prSet>
      <dgm:spPr/>
    </dgm:pt>
    <dgm:pt modelId="{EC4BED83-5F76-435E-8250-C1034E12D115}" type="pres">
      <dgm:prSet presAssocID="{C0D8D044-59B2-4A6D-9F93-E5E406C42A05}" presName="sibTrans" presStyleCnt="0"/>
      <dgm:spPr/>
    </dgm:pt>
    <dgm:pt modelId="{2553ACAB-8928-4D54-9D85-27674C179174}" type="pres">
      <dgm:prSet presAssocID="{BE943D61-3BD0-4C4B-9E0D-852D1CAE6269}" presName="compNode" presStyleCnt="0"/>
      <dgm:spPr/>
    </dgm:pt>
    <dgm:pt modelId="{1EC65656-0786-40D2-9A95-0447D4FB36B7}" type="pres">
      <dgm:prSet presAssocID="{BE943D61-3BD0-4C4B-9E0D-852D1CAE6269}" presName="iconBgRect" presStyleLbl="bgShp" presStyleIdx="3" presStyleCnt="4"/>
      <dgm:spPr/>
    </dgm:pt>
    <dgm:pt modelId="{82512D14-16A4-4CD4-A151-FF5E40574039}" type="pres">
      <dgm:prSet presAssocID="{BE943D61-3BD0-4C4B-9E0D-852D1CAE6269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aptop"/>
        </a:ext>
      </dgm:extLst>
    </dgm:pt>
    <dgm:pt modelId="{066B1DF2-E9A1-42EC-8360-ACAAB62B6C0C}" type="pres">
      <dgm:prSet presAssocID="{BE943D61-3BD0-4C4B-9E0D-852D1CAE6269}" presName="spaceRect" presStyleCnt="0"/>
      <dgm:spPr/>
    </dgm:pt>
    <dgm:pt modelId="{9CA09219-20F1-46D1-B9D8-508258873541}" type="pres">
      <dgm:prSet presAssocID="{BE943D61-3BD0-4C4B-9E0D-852D1CAE6269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298CFC05-D8ED-43A4-B6ED-E3CE220FBA28}" type="presOf" srcId="{28073037-5177-4686-857C-9ED81EB26946}" destId="{8E667AC8-1276-4386-95E3-D4DF05A64AAE}" srcOrd="0" destOrd="0" presId="urn:microsoft.com/office/officeart/2018/5/layout/IconCircleLabelList"/>
    <dgm:cxn modelId="{C8643710-6D2F-43E3-8087-89FDF8E8F855}" type="presOf" srcId="{C0C21A2E-50EE-42AD-ACC5-A097F03A7432}" destId="{5348CB2C-820A-4144-9311-C706AEBC9AC9}" srcOrd="0" destOrd="0" presId="urn:microsoft.com/office/officeart/2018/5/layout/IconCircleLabelList"/>
    <dgm:cxn modelId="{57DF1425-C6DC-4E4E-9D65-252D13888ADB}" srcId="{C0C21A2E-50EE-42AD-ACC5-A097F03A7432}" destId="{4F17A4D4-C831-4D2C-95B1-BA2596ED80ED}" srcOrd="1" destOrd="0" parTransId="{EE1335FD-E279-499C-BE57-926A75C1E8EA}" sibTransId="{93439C92-8164-44A9-B9D7-719AFE1AC0BF}"/>
    <dgm:cxn modelId="{4E30182C-A435-4B9A-B9CC-1105672F9C82}" srcId="{C0C21A2E-50EE-42AD-ACC5-A097F03A7432}" destId="{BE943D61-3BD0-4C4B-9E0D-852D1CAE6269}" srcOrd="3" destOrd="0" parTransId="{9F903C24-ABB9-4C31-8289-40F45F983490}" sibTransId="{3847B409-0452-4EDF-83C1-1CD4B3A0BA0A}"/>
    <dgm:cxn modelId="{663C3F71-E6A5-483D-9EAE-B3618BEF0F3E}" type="presOf" srcId="{4F17A4D4-C831-4D2C-95B1-BA2596ED80ED}" destId="{02967FBA-2C46-47A9-87DD-47FCB39CD1FC}" srcOrd="0" destOrd="0" presId="urn:microsoft.com/office/officeart/2018/5/layout/IconCircleLabelList"/>
    <dgm:cxn modelId="{9E2B7797-1478-4EBC-AE2D-C3F178B87F76}" type="presOf" srcId="{BE943D61-3BD0-4C4B-9E0D-852D1CAE6269}" destId="{9CA09219-20F1-46D1-B9D8-508258873541}" srcOrd="0" destOrd="0" presId="urn:microsoft.com/office/officeart/2018/5/layout/IconCircleLabelList"/>
    <dgm:cxn modelId="{89078AB1-E073-421C-A8E8-0925122F881A}" type="presOf" srcId="{7F781B21-A606-4A8A-8CC3-A194E751B5DD}" destId="{F34A8FCB-44BD-4E47-925D-4AA3F9BA8D44}" srcOrd="0" destOrd="0" presId="urn:microsoft.com/office/officeart/2018/5/layout/IconCircleLabelList"/>
    <dgm:cxn modelId="{3548EAD1-D5B3-41F4-8BB1-8A33EDCAE6DA}" srcId="{C0C21A2E-50EE-42AD-ACC5-A097F03A7432}" destId="{28073037-5177-4686-857C-9ED81EB26946}" srcOrd="2" destOrd="0" parTransId="{5CEC15CC-E521-46CE-89BD-EFA4E525AC10}" sibTransId="{C0D8D044-59B2-4A6D-9F93-E5E406C42A05}"/>
    <dgm:cxn modelId="{EB3DA9FD-71F9-40B8-B81E-75FCDF745FDD}" srcId="{C0C21A2E-50EE-42AD-ACC5-A097F03A7432}" destId="{7F781B21-A606-4A8A-8CC3-A194E751B5DD}" srcOrd="0" destOrd="0" parTransId="{AAD02792-CFB5-484C-B70A-EE61C4CBE805}" sibTransId="{359CE560-F0B6-4493-BBCD-D5E7B890748F}"/>
    <dgm:cxn modelId="{E7AFB884-CFF1-4A90-8866-945F7CBE2ED7}" type="presParOf" srcId="{5348CB2C-820A-4144-9311-C706AEBC9AC9}" destId="{49BDC953-6FE8-4330-AEA0-B03D123B5ABC}" srcOrd="0" destOrd="0" presId="urn:microsoft.com/office/officeart/2018/5/layout/IconCircleLabelList"/>
    <dgm:cxn modelId="{AEC2C276-C21D-403A-89C6-1AE0FA30EF15}" type="presParOf" srcId="{49BDC953-6FE8-4330-AEA0-B03D123B5ABC}" destId="{5BF7DD50-5049-4599-BEC5-7B7BBAE9D45B}" srcOrd="0" destOrd="0" presId="urn:microsoft.com/office/officeart/2018/5/layout/IconCircleLabelList"/>
    <dgm:cxn modelId="{885449C0-6247-4A84-8C80-32BE7D28A38D}" type="presParOf" srcId="{49BDC953-6FE8-4330-AEA0-B03D123B5ABC}" destId="{9D9CF9FC-54A4-404F-8595-830C93C96BD5}" srcOrd="1" destOrd="0" presId="urn:microsoft.com/office/officeart/2018/5/layout/IconCircleLabelList"/>
    <dgm:cxn modelId="{7DA88F3A-8ED8-4ECD-9EEF-C164BEF52D50}" type="presParOf" srcId="{49BDC953-6FE8-4330-AEA0-B03D123B5ABC}" destId="{34A7DDD7-6E49-41AE-BBED-A39CB182D756}" srcOrd="2" destOrd="0" presId="urn:microsoft.com/office/officeart/2018/5/layout/IconCircleLabelList"/>
    <dgm:cxn modelId="{032649C7-E311-4748-8B7B-9A1B87053ED4}" type="presParOf" srcId="{49BDC953-6FE8-4330-AEA0-B03D123B5ABC}" destId="{F34A8FCB-44BD-4E47-925D-4AA3F9BA8D44}" srcOrd="3" destOrd="0" presId="urn:microsoft.com/office/officeart/2018/5/layout/IconCircleLabelList"/>
    <dgm:cxn modelId="{20A3A207-90EF-46F2-B2EE-086503003CFC}" type="presParOf" srcId="{5348CB2C-820A-4144-9311-C706AEBC9AC9}" destId="{A5517B4A-9C4C-463A-ADF0-DF2110E596E6}" srcOrd="1" destOrd="0" presId="urn:microsoft.com/office/officeart/2018/5/layout/IconCircleLabelList"/>
    <dgm:cxn modelId="{43A271E6-E74D-4908-A610-4673AFB4F857}" type="presParOf" srcId="{5348CB2C-820A-4144-9311-C706AEBC9AC9}" destId="{9A80FE24-E5B5-4926-94C0-AE06684A1BE4}" srcOrd="2" destOrd="0" presId="urn:microsoft.com/office/officeart/2018/5/layout/IconCircleLabelList"/>
    <dgm:cxn modelId="{70FDD80F-851F-4F54-9897-E626AD906574}" type="presParOf" srcId="{9A80FE24-E5B5-4926-94C0-AE06684A1BE4}" destId="{B8467D18-376D-4AF7-B0DB-52A6CDF6F7AE}" srcOrd="0" destOrd="0" presId="urn:microsoft.com/office/officeart/2018/5/layout/IconCircleLabelList"/>
    <dgm:cxn modelId="{084285BC-7711-4D05-A1A1-DE44E47639BB}" type="presParOf" srcId="{9A80FE24-E5B5-4926-94C0-AE06684A1BE4}" destId="{C1638480-CB23-4A8C-8F16-E89E3F86FD39}" srcOrd="1" destOrd="0" presId="urn:microsoft.com/office/officeart/2018/5/layout/IconCircleLabelList"/>
    <dgm:cxn modelId="{BCA09E7A-B3E9-40E2-A29F-E6252D21542E}" type="presParOf" srcId="{9A80FE24-E5B5-4926-94C0-AE06684A1BE4}" destId="{C866C5EA-C572-47DF-97C2-53333064AF75}" srcOrd="2" destOrd="0" presId="urn:microsoft.com/office/officeart/2018/5/layout/IconCircleLabelList"/>
    <dgm:cxn modelId="{0B3DDDF4-D3EA-4ABB-B2A2-BD9E4F142F46}" type="presParOf" srcId="{9A80FE24-E5B5-4926-94C0-AE06684A1BE4}" destId="{02967FBA-2C46-47A9-87DD-47FCB39CD1FC}" srcOrd="3" destOrd="0" presId="urn:microsoft.com/office/officeart/2018/5/layout/IconCircleLabelList"/>
    <dgm:cxn modelId="{47C3EA18-E7DA-463A-99DE-30081F9298B5}" type="presParOf" srcId="{5348CB2C-820A-4144-9311-C706AEBC9AC9}" destId="{43CED2BD-AFFD-42CC-AEDB-BA6A19CCBBB9}" srcOrd="3" destOrd="0" presId="urn:microsoft.com/office/officeart/2018/5/layout/IconCircleLabelList"/>
    <dgm:cxn modelId="{53023BC5-3D6A-41AD-A428-F3CCEAA03601}" type="presParOf" srcId="{5348CB2C-820A-4144-9311-C706AEBC9AC9}" destId="{25C4870E-438B-4CE2-8034-8D0696CCA030}" srcOrd="4" destOrd="0" presId="urn:microsoft.com/office/officeart/2018/5/layout/IconCircleLabelList"/>
    <dgm:cxn modelId="{4DF171FF-8539-4B20-9ED7-21F3A4A0ACC6}" type="presParOf" srcId="{25C4870E-438B-4CE2-8034-8D0696CCA030}" destId="{278A20B6-CD18-430E-B0B7-8F3E6CF0E6D0}" srcOrd="0" destOrd="0" presId="urn:microsoft.com/office/officeart/2018/5/layout/IconCircleLabelList"/>
    <dgm:cxn modelId="{4769042D-C66B-47AB-8A29-EEC274887325}" type="presParOf" srcId="{25C4870E-438B-4CE2-8034-8D0696CCA030}" destId="{E4F7A24D-B72E-45A1-9FAD-4C5558BAEBEE}" srcOrd="1" destOrd="0" presId="urn:microsoft.com/office/officeart/2018/5/layout/IconCircleLabelList"/>
    <dgm:cxn modelId="{2DBDC7E2-9323-438F-8316-3907C554F4B8}" type="presParOf" srcId="{25C4870E-438B-4CE2-8034-8D0696CCA030}" destId="{36BD7912-E8CE-47C2-B9A6-D3EEC0925DA7}" srcOrd="2" destOrd="0" presId="urn:microsoft.com/office/officeart/2018/5/layout/IconCircleLabelList"/>
    <dgm:cxn modelId="{171CD6B3-05E1-4716-BA1E-223BCD92C641}" type="presParOf" srcId="{25C4870E-438B-4CE2-8034-8D0696CCA030}" destId="{8E667AC8-1276-4386-95E3-D4DF05A64AAE}" srcOrd="3" destOrd="0" presId="urn:microsoft.com/office/officeart/2018/5/layout/IconCircleLabelList"/>
    <dgm:cxn modelId="{250F02B2-4A2A-41F8-88FD-9FAE592DBAEC}" type="presParOf" srcId="{5348CB2C-820A-4144-9311-C706AEBC9AC9}" destId="{EC4BED83-5F76-435E-8250-C1034E12D115}" srcOrd="5" destOrd="0" presId="urn:microsoft.com/office/officeart/2018/5/layout/IconCircleLabelList"/>
    <dgm:cxn modelId="{204E87D0-AD8A-4AAD-942C-2578DA4003FD}" type="presParOf" srcId="{5348CB2C-820A-4144-9311-C706AEBC9AC9}" destId="{2553ACAB-8928-4D54-9D85-27674C179174}" srcOrd="6" destOrd="0" presId="urn:microsoft.com/office/officeart/2018/5/layout/IconCircleLabelList"/>
    <dgm:cxn modelId="{BED14F43-3C9E-4D32-93FE-7222295E83F0}" type="presParOf" srcId="{2553ACAB-8928-4D54-9D85-27674C179174}" destId="{1EC65656-0786-40D2-9A95-0447D4FB36B7}" srcOrd="0" destOrd="0" presId="urn:microsoft.com/office/officeart/2018/5/layout/IconCircleLabelList"/>
    <dgm:cxn modelId="{94F6C16A-9312-4CA0-BF02-3180BE43C22E}" type="presParOf" srcId="{2553ACAB-8928-4D54-9D85-27674C179174}" destId="{82512D14-16A4-4CD4-A151-FF5E40574039}" srcOrd="1" destOrd="0" presId="urn:microsoft.com/office/officeart/2018/5/layout/IconCircleLabelList"/>
    <dgm:cxn modelId="{0691E55E-0474-497B-8CE5-E5A4E66A248B}" type="presParOf" srcId="{2553ACAB-8928-4D54-9D85-27674C179174}" destId="{066B1DF2-E9A1-42EC-8360-ACAAB62B6C0C}" srcOrd="2" destOrd="0" presId="urn:microsoft.com/office/officeart/2018/5/layout/IconCircleLabelList"/>
    <dgm:cxn modelId="{C222562D-2F99-45EA-BD4D-9F8657DA9546}" type="presParOf" srcId="{2553ACAB-8928-4D54-9D85-27674C179174}" destId="{9CA09219-20F1-46D1-B9D8-508258873541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0C21A2E-50EE-42AD-ACC5-A097F03A7432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7F781B21-A606-4A8A-8CC3-A194E751B5DD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Setting up Python</a:t>
          </a:r>
        </a:p>
      </dgm:t>
    </dgm:pt>
    <dgm:pt modelId="{AAD02792-CFB5-484C-B70A-EE61C4CBE805}" type="parTrans" cxnId="{EB3DA9FD-71F9-40B8-B81E-75FCDF745FDD}">
      <dgm:prSet/>
      <dgm:spPr/>
      <dgm:t>
        <a:bodyPr/>
        <a:lstStyle/>
        <a:p>
          <a:endParaRPr lang="en-US"/>
        </a:p>
      </dgm:t>
    </dgm:pt>
    <dgm:pt modelId="{359CE560-F0B6-4493-BBCD-D5E7B890748F}" type="sibTrans" cxnId="{EB3DA9FD-71F9-40B8-B81E-75FCDF745FDD}">
      <dgm:prSet/>
      <dgm:spPr/>
      <dgm:t>
        <a:bodyPr/>
        <a:lstStyle/>
        <a:p>
          <a:endParaRPr lang="en-US"/>
        </a:p>
      </dgm:t>
    </dgm:pt>
    <dgm:pt modelId="{4F17A4D4-C831-4D2C-95B1-BA2596ED80ED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Virtual Environments</a:t>
          </a:r>
        </a:p>
      </dgm:t>
    </dgm:pt>
    <dgm:pt modelId="{EE1335FD-E279-499C-BE57-926A75C1E8EA}" type="parTrans" cxnId="{57DF1425-C6DC-4E4E-9D65-252D13888ADB}">
      <dgm:prSet/>
      <dgm:spPr/>
      <dgm:t>
        <a:bodyPr/>
        <a:lstStyle/>
        <a:p>
          <a:endParaRPr lang="en-US"/>
        </a:p>
      </dgm:t>
    </dgm:pt>
    <dgm:pt modelId="{93439C92-8164-44A9-B9D7-719AFE1AC0BF}" type="sibTrans" cxnId="{57DF1425-C6DC-4E4E-9D65-252D13888ADB}">
      <dgm:prSet/>
      <dgm:spPr/>
      <dgm:t>
        <a:bodyPr/>
        <a:lstStyle/>
        <a:p>
          <a:endParaRPr lang="en-US"/>
        </a:p>
      </dgm:t>
    </dgm:pt>
    <dgm:pt modelId="{28073037-5177-4686-857C-9ED81EB26946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Jupyter Notebooks</a:t>
          </a:r>
        </a:p>
      </dgm:t>
    </dgm:pt>
    <dgm:pt modelId="{5CEC15CC-E521-46CE-89BD-EFA4E525AC10}" type="parTrans" cxnId="{3548EAD1-D5B3-41F4-8BB1-8A33EDCAE6DA}">
      <dgm:prSet/>
      <dgm:spPr/>
      <dgm:t>
        <a:bodyPr/>
        <a:lstStyle/>
        <a:p>
          <a:endParaRPr lang="en-US"/>
        </a:p>
      </dgm:t>
    </dgm:pt>
    <dgm:pt modelId="{C0D8D044-59B2-4A6D-9F93-E5E406C42A05}" type="sibTrans" cxnId="{3548EAD1-D5B3-41F4-8BB1-8A33EDCAE6DA}">
      <dgm:prSet/>
      <dgm:spPr/>
      <dgm:t>
        <a:bodyPr/>
        <a:lstStyle/>
        <a:p>
          <a:endParaRPr lang="en-US"/>
        </a:p>
      </dgm:t>
    </dgm:pt>
    <dgm:pt modelId="{BE943D61-3BD0-4C4B-9E0D-852D1CAE6269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Google Colab</a:t>
          </a:r>
        </a:p>
      </dgm:t>
    </dgm:pt>
    <dgm:pt modelId="{9F903C24-ABB9-4C31-8289-40F45F983490}" type="parTrans" cxnId="{4E30182C-A435-4B9A-B9CC-1105672F9C82}">
      <dgm:prSet/>
      <dgm:spPr/>
      <dgm:t>
        <a:bodyPr/>
        <a:lstStyle/>
        <a:p>
          <a:endParaRPr lang="en-US"/>
        </a:p>
      </dgm:t>
    </dgm:pt>
    <dgm:pt modelId="{3847B409-0452-4EDF-83C1-1CD4B3A0BA0A}" type="sibTrans" cxnId="{4E30182C-A435-4B9A-B9CC-1105672F9C82}">
      <dgm:prSet/>
      <dgm:spPr/>
      <dgm:t>
        <a:bodyPr/>
        <a:lstStyle/>
        <a:p>
          <a:endParaRPr lang="en-US"/>
        </a:p>
      </dgm:t>
    </dgm:pt>
    <dgm:pt modelId="{5348CB2C-820A-4144-9311-C706AEBC9AC9}" type="pres">
      <dgm:prSet presAssocID="{C0C21A2E-50EE-42AD-ACC5-A097F03A7432}" presName="root" presStyleCnt="0">
        <dgm:presLayoutVars>
          <dgm:dir/>
          <dgm:resizeHandles val="exact"/>
        </dgm:presLayoutVars>
      </dgm:prSet>
      <dgm:spPr/>
    </dgm:pt>
    <dgm:pt modelId="{49BDC953-6FE8-4330-AEA0-B03D123B5ABC}" type="pres">
      <dgm:prSet presAssocID="{7F781B21-A606-4A8A-8CC3-A194E751B5DD}" presName="compNode" presStyleCnt="0"/>
      <dgm:spPr/>
    </dgm:pt>
    <dgm:pt modelId="{5BF7DD50-5049-4599-BEC5-7B7BBAE9D45B}" type="pres">
      <dgm:prSet presAssocID="{7F781B21-A606-4A8A-8CC3-A194E751B5DD}" presName="iconBgRect" presStyleLbl="bgShp" presStyleIdx="0" presStyleCnt="4"/>
      <dgm:spPr/>
    </dgm:pt>
    <dgm:pt modelId="{9D9CF9FC-54A4-404F-8595-830C93C96BD5}" type="pres">
      <dgm:prSet presAssocID="{7F781B21-A606-4A8A-8CC3-A194E751B5DD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34A7DDD7-6E49-41AE-BBED-A39CB182D756}" type="pres">
      <dgm:prSet presAssocID="{7F781B21-A606-4A8A-8CC3-A194E751B5DD}" presName="spaceRect" presStyleCnt="0"/>
      <dgm:spPr/>
    </dgm:pt>
    <dgm:pt modelId="{F34A8FCB-44BD-4E47-925D-4AA3F9BA8D44}" type="pres">
      <dgm:prSet presAssocID="{7F781B21-A606-4A8A-8CC3-A194E751B5DD}" presName="textRect" presStyleLbl="revTx" presStyleIdx="0" presStyleCnt="4">
        <dgm:presLayoutVars>
          <dgm:chMax val="1"/>
          <dgm:chPref val="1"/>
        </dgm:presLayoutVars>
      </dgm:prSet>
      <dgm:spPr/>
    </dgm:pt>
    <dgm:pt modelId="{A5517B4A-9C4C-463A-ADF0-DF2110E596E6}" type="pres">
      <dgm:prSet presAssocID="{359CE560-F0B6-4493-BBCD-D5E7B890748F}" presName="sibTrans" presStyleCnt="0"/>
      <dgm:spPr/>
    </dgm:pt>
    <dgm:pt modelId="{9A80FE24-E5B5-4926-94C0-AE06684A1BE4}" type="pres">
      <dgm:prSet presAssocID="{4F17A4D4-C831-4D2C-95B1-BA2596ED80ED}" presName="compNode" presStyleCnt="0"/>
      <dgm:spPr/>
    </dgm:pt>
    <dgm:pt modelId="{B8467D18-376D-4AF7-B0DB-52A6CDF6F7AE}" type="pres">
      <dgm:prSet presAssocID="{4F17A4D4-C831-4D2C-95B1-BA2596ED80ED}" presName="iconBgRect" presStyleLbl="bgShp" presStyleIdx="1" presStyleCnt="4"/>
      <dgm:spPr/>
    </dgm:pt>
    <dgm:pt modelId="{C1638480-CB23-4A8C-8F16-E89E3F86FD39}" type="pres">
      <dgm:prSet presAssocID="{4F17A4D4-C831-4D2C-95B1-BA2596ED80ED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itochondria"/>
        </a:ext>
      </dgm:extLst>
    </dgm:pt>
    <dgm:pt modelId="{C866C5EA-C572-47DF-97C2-53333064AF75}" type="pres">
      <dgm:prSet presAssocID="{4F17A4D4-C831-4D2C-95B1-BA2596ED80ED}" presName="spaceRect" presStyleCnt="0"/>
      <dgm:spPr/>
    </dgm:pt>
    <dgm:pt modelId="{02967FBA-2C46-47A9-87DD-47FCB39CD1FC}" type="pres">
      <dgm:prSet presAssocID="{4F17A4D4-C831-4D2C-95B1-BA2596ED80ED}" presName="textRect" presStyleLbl="revTx" presStyleIdx="1" presStyleCnt="4">
        <dgm:presLayoutVars>
          <dgm:chMax val="1"/>
          <dgm:chPref val="1"/>
        </dgm:presLayoutVars>
      </dgm:prSet>
      <dgm:spPr/>
    </dgm:pt>
    <dgm:pt modelId="{43CED2BD-AFFD-42CC-AEDB-BA6A19CCBBB9}" type="pres">
      <dgm:prSet presAssocID="{93439C92-8164-44A9-B9D7-719AFE1AC0BF}" presName="sibTrans" presStyleCnt="0"/>
      <dgm:spPr/>
    </dgm:pt>
    <dgm:pt modelId="{25C4870E-438B-4CE2-8034-8D0696CCA030}" type="pres">
      <dgm:prSet presAssocID="{28073037-5177-4686-857C-9ED81EB26946}" presName="compNode" presStyleCnt="0"/>
      <dgm:spPr/>
    </dgm:pt>
    <dgm:pt modelId="{278A20B6-CD18-430E-B0B7-8F3E6CF0E6D0}" type="pres">
      <dgm:prSet presAssocID="{28073037-5177-4686-857C-9ED81EB26946}" presName="iconBgRect" presStyleLbl="bgShp" presStyleIdx="2" presStyleCnt="4"/>
      <dgm:spPr/>
    </dgm:pt>
    <dgm:pt modelId="{E4F7A24D-B72E-45A1-9FAD-4C5558BAEBEE}" type="pres">
      <dgm:prSet presAssocID="{28073037-5177-4686-857C-9ED81EB26946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encil"/>
        </a:ext>
      </dgm:extLst>
    </dgm:pt>
    <dgm:pt modelId="{36BD7912-E8CE-47C2-B9A6-D3EEC0925DA7}" type="pres">
      <dgm:prSet presAssocID="{28073037-5177-4686-857C-9ED81EB26946}" presName="spaceRect" presStyleCnt="0"/>
      <dgm:spPr/>
    </dgm:pt>
    <dgm:pt modelId="{8E667AC8-1276-4386-95E3-D4DF05A64AAE}" type="pres">
      <dgm:prSet presAssocID="{28073037-5177-4686-857C-9ED81EB26946}" presName="textRect" presStyleLbl="revTx" presStyleIdx="2" presStyleCnt="4">
        <dgm:presLayoutVars>
          <dgm:chMax val="1"/>
          <dgm:chPref val="1"/>
        </dgm:presLayoutVars>
      </dgm:prSet>
      <dgm:spPr/>
    </dgm:pt>
    <dgm:pt modelId="{EC4BED83-5F76-435E-8250-C1034E12D115}" type="pres">
      <dgm:prSet presAssocID="{C0D8D044-59B2-4A6D-9F93-E5E406C42A05}" presName="sibTrans" presStyleCnt="0"/>
      <dgm:spPr/>
    </dgm:pt>
    <dgm:pt modelId="{2553ACAB-8928-4D54-9D85-27674C179174}" type="pres">
      <dgm:prSet presAssocID="{BE943D61-3BD0-4C4B-9E0D-852D1CAE6269}" presName="compNode" presStyleCnt="0"/>
      <dgm:spPr/>
    </dgm:pt>
    <dgm:pt modelId="{1EC65656-0786-40D2-9A95-0447D4FB36B7}" type="pres">
      <dgm:prSet presAssocID="{BE943D61-3BD0-4C4B-9E0D-852D1CAE6269}" presName="iconBgRect" presStyleLbl="bgShp" presStyleIdx="3" presStyleCnt="4"/>
      <dgm:spPr/>
    </dgm:pt>
    <dgm:pt modelId="{82512D14-16A4-4CD4-A151-FF5E40574039}" type="pres">
      <dgm:prSet presAssocID="{BE943D61-3BD0-4C4B-9E0D-852D1CAE6269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aptop"/>
        </a:ext>
      </dgm:extLst>
    </dgm:pt>
    <dgm:pt modelId="{066B1DF2-E9A1-42EC-8360-ACAAB62B6C0C}" type="pres">
      <dgm:prSet presAssocID="{BE943D61-3BD0-4C4B-9E0D-852D1CAE6269}" presName="spaceRect" presStyleCnt="0"/>
      <dgm:spPr/>
    </dgm:pt>
    <dgm:pt modelId="{9CA09219-20F1-46D1-B9D8-508258873541}" type="pres">
      <dgm:prSet presAssocID="{BE943D61-3BD0-4C4B-9E0D-852D1CAE6269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298CFC05-D8ED-43A4-B6ED-E3CE220FBA28}" type="presOf" srcId="{28073037-5177-4686-857C-9ED81EB26946}" destId="{8E667AC8-1276-4386-95E3-D4DF05A64AAE}" srcOrd="0" destOrd="0" presId="urn:microsoft.com/office/officeart/2018/5/layout/IconCircleLabelList"/>
    <dgm:cxn modelId="{C8643710-6D2F-43E3-8087-89FDF8E8F855}" type="presOf" srcId="{C0C21A2E-50EE-42AD-ACC5-A097F03A7432}" destId="{5348CB2C-820A-4144-9311-C706AEBC9AC9}" srcOrd="0" destOrd="0" presId="urn:microsoft.com/office/officeart/2018/5/layout/IconCircleLabelList"/>
    <dgm:cxn modelId="{57DF1425-C6DC-4E4E-9D65-252D13888ADB}" srcId="{C0C21A2E-50EE-42AD-ACC5-A097F03A7432}" destId="{4F17A4D4-C831-4D2C-95B1-BA2596ED80ED}" srcOrd="1" destOrd="0" parTransId="{EE1335FD-E279-499C-BE57-926A75C1E8EA}" sibTransId="{93439C92-8164-44A9-B9D7-719AFE1AC0BF}"/>
    <dgm:cxn modelId="{4E30182C-A435-4B9A-B9CC-1105672F9C82}" srcId="{C0C21A2E-50EE-42AD-ACC5-A097F03A7432}" destId="{BE943D61-3BD0-4C4B-9E0D-852D1CAE6269}" srcOrd="3" destOrd="0" parTransId="{9F903C24-ABB9-4C31-8289-40F45F983490}" sibTransId="{3847B409-0452-4EDF-83C1-1CD4B3A0BA0A}"/>
    <dgm:cxn modelId="{663C3F71-E6A5-483D-9EAE-B3618BEF0F3E}" type="presOf" srcId="{4F17A4D4-C831-4D2C-95B1-BA2596ED80ED}" destId="{02967FBA-2C46-47A9-87DD-47FCB39CD1FC}" srcOrd="0" destOrd="0" presId="urn:microsoft.com/office/officeart/2018/5/layout/IconCircleLabelList"/>
    <dgm:cxn modelId="{9E2B7797-1478-4EBC-AE2D-C3F178B87F76}" type="presOf" srcId="{BE943D61-3BD0-4C4B-9E0D-852D1CAE6269}" destId="{9CA09219-20F1-46D1-B9D8-508258873541}" srcOrd="0" destOrd="0" presId="urn:microsoft.com/office/officeart/2018/5/layout/IconCircleLabelList"/>
    <dgm:cxn modelId="{89078AB1-E073-421C-A8E8-0925122F881A}" type="presOf" srcId="{7F781B21-A606-4A8A-8CC3-A194E751B5DD}" destId="{F34A8FCB-44BD-4E47-925D-4AA3F9BA8D44}" srcOrd="0" destOrd="0" presId="urn:microsoft.com/office/officeart/2018/5/layout/IconCircleLabelList"/>
    <dgm:cxn modelId="{3548EAD1-D5B3-41F4-8BB1-8A33EDCAE6DA}" srcId="{C0C21A2E-50EE-42AD-ACC5-A097F03A7432}" destId="{28073037-5177-4686-857C-9ED81EB26946}" srcOrd="2" destOrd="0" parTransId="{5CEC15CC-E521-46CE-89BD-EFA4E525AC10}" sibTransId="{C0D8D044-59B2-4A6D-9F93-E5E406C42A05}"/>
    <dgm:cxn modelId="{EB3DA9FD-71F9-40B8-B81E-75FCDF745FDD}" srcId="{C0C21A2E-50EE-42AD-ACC5-A097F03A7432}" destId="{7F781B21-A606-4A8A-8CC3-A194E751B5DD}" srcOrd="0" destOrd="0" parTransId="{AAD02792-CFB5-484C-B70A-EE61C4CBE805}" sibTransId="{359CE560-F0B6-4493-BBCD-D5E7B890748F}"/>
    <dgm:cxn modelId="{E7AFB884-CFF1-4A90-8866-945F7CBE2ED7}" type="presParOf" srcId="{5348CB2C-820A-4144-9311-C706AEBC9AC9}" destId="{49BDC953-6FE8-4330-AEA0-B03D123B5ABC}" srcOrd="0" destOrd="0" presId="urn:microsoft.com/office/officeart/2018/5/layout/IconCircleLabelList"/>
    <dgm:cxn modelId="{AEC2C276-C21D-403A-89C6-1AE0FA30EF15}" type="presParOf" srcId="{49BDC953-6FE8-4330-AEA0-B03D123B5ABC}" destId="{5BF7DD50-5049-4599-BEC5-7B7BBAE9D45B}" srcOrd="0" destOrd="0" presId="urn:microsoft.com/office/officeart/2018/5/layout/IconCircleLabelList"/>
    <dgm:cxn modelId="{885449C0-6247-4A84-8C80-32BE7D28A38D}" type="presParOf" srcId="{49BDC953-6FE8-4330-AEA0-B03D123B5ABC}" destId="{9D9CF9FC-54A4-404F-8595-830C93C96BD5}" srcOrd="1" destOrd="0" presId="urn:microsoft.com/office/officeart/2018/5/layout/IconCircleLabelList"/>
    <dgm:cxn modelId="{7DA88F3A-8ED8-4ECD-9EEF-C164BEF52D50}" type="presParOf" srcId="{49BDC953-6FE8-4330-AEA0-B03D123B5ABC}" destId="{34A7DDD7-6E49-41AE-BBED-A39CB182D756}" srcOrd="2" destOrd="0" presId="urn:microsoft.com/office/officeart/2018/5/layout/IconCircleLabelList"/>
    <dgm:cxn modelId="{032649C7-E311-4748-8B7B-9A1B87053ED4}" type="presParOf" srcId="{49BDC953-6FE8-4330-AEA0-B03D123B5ABC}" destId="{F34A8FCB-44BD-4E47-925D-4AA3F9BA8D44}" srcOrd="3" destOrd="0" presId="urn:microsoft.com/office/officeart/2018/5/layout/IconCircleLabelList"/>
    <dgm:cxn modelId="{20A3A207-90EF-46F2-B2EE-086503003CFC}" type="presParOf" srcId="{5348CB2C-820A-4144-9311-C706AEBC9AC9}" destId="{A5517B4A-9C4C-463A-ADF0-DF2110E596E6}" srcOrd="1" destOrd="0" presId="urn:microsoft.com/office/officeart/2018/5/layout/IconCircleLabelList"/>
    <dgm:cxn modelId="{43A271E6-E74D-4908-A610-4673AFB4F857}" type="presParOf" srcId="{5348CB2C-820A-4144-9311-C706AEBC9AC9}" destId="{9A80FE24-E5B5-4926-94C0-AE06684A1BE4}" srcOrd="2" destOrd="0" presId="urn:microsoft.com/office/officeart/2018/5/layout/IconCircleLabelList"/>
    <dgm:cxn modelId="{70FDD80F-851F-4F54-9897-E626AD906574}" type="presParOf" srcId="{9A80FE24-E5B5-4926-94C0-AE06684A1BE4}" destId="{B8467D18-376D-4AF7-B0DB-52A6CDF6F7AE}" srcOrd="0" destOrd="0" presId="urn:microsoft.com/office/officeart/2018/5/layout/IconCircleLabelList"/>
    <dgm:cxn modelId="{084285BC-7711-4D05-A1A1-DE44E47639BB}" type="presParOf" srcId="{9A80FE24-E5B5-4926-94C0-AE06684A1BE4}" destId="{C1638480-CB23-4A8C-8F16-E89E3F86FD39}" srcOrd="1" destOrd="0" presId="urn:microsoft.com/office/officeart/2018/5/layout/IconCircleLabelList"/>
    <dgm:cxn modelId="{BCA09E7A-B3E9-40E2-A29F-E6252D21542E}" type="presParOf" srcId="{9A80FE24-E5B5-4926-94C0-AE06684A1BE4}" destId="{C866C5EA-C572-47DF-97C2-53333064AF75}" srcOrd="2" destOrd="0" presId="urn:microsoft.com/office/officeart/2018/5/layout/IconCircleLabelList"/>
    <dgm:cxn modelId="{0B3DDDF4-D3EA-4ABB-B2A2-BD9E4F142F46}" type="presParOf" srcId="{9A80FE24-E5B5-4926-94C0-AE06684A1BE4}" destId="{02967FBA-2C46-47A9-87DD-47FCB39CD1FC}" srcOrd="3" destOrd="0" presId="urn:microsoft.com/office/officeart/2018/5/layout/IconCircleLabelList"/>
    <dgm:cxn modelId="{47C3EA18-E7DA-463A-99DE-30081F9298B5}" type="presParOf" srcId="{5348CB2C-820A-4144-9311-C706AEBC9AC9}" destId="{43CED2BD-AFFD-42CC-AEDB-BA6A19CCBBB9}" srcOrd="3" destOrd="0" presId="urn:microsoft.com/office/officeart/2018/5/layout/IconCircleLabelList"/>
    <dgm:cxn modelId="{53023BC5-3D6A-41AD-A428-F3CCEAA03601}" type="presParOf" srcId="{5348CB2C-820A-4144-9311-C706AEBC9AC9}" destId="{25C4870E-438B-4CE2-8034-8D0696CCA030}" srcOrd="4" destOrd="0" presId="urn:microsoft.com/office/officeart/2018/5/layout/IconCircleLabelList"/>
    <dgm:cxn modelId="{4DF171FF-8539-4B20-9ED7-21F3A4A0ACC6}" type="presParOf" srcId="{25C4870E-438B-4CE2-8034-8D0696CCA030}" destId="{278A20B6-CD18-430E-B0B7-8F3E6CF0E6D0}" srcOrd="0" destOrd="0" presId="urn:microsoft.com/office/officeart/2018/5/layout/IconCircleLabelList"/>
    <dgm:cxn modelId="{4769042D-C66B-47AB-8A29-EEC274887325}" type="presParOf" srcId="{25C4870E-438B-4CE2-8034-8D0696CCA030}" destId="{E4F7A24D-B72E-45A1-9FAD-4C5558BAEBEE}" srcOrd="1" destOrd="0" presId="urn:microsoft.com/office/officeart/2018/5/layout/IconCircleLabelList"/>
    <dgm:cxn modelId="{2DBDC7E2-9323-438F-8316-3907C554F4B8}" type="presParOf" srcId="{25C4870E-438B-4CE2-8034-8D0696CCA030}" destId="{36BD7912-E8CE-47C2-B9A6-D3EEC0925DA7}" srcOrd="2" destOrd="0" presId="urn:microsoft.com/office/officeart/2018/5/layout/IconCircleLabelList"/>
    <dgm:cxn modelId="{171CD6B3-05E1-4716-BA1E-223BCD92C641}" type="presParOf" srcId="{25C4870E-438B-4CE2-8034-8D0696CCA030}" destId="{8E667AC8-1276-4386-95E3-D4DF05A64AAE}" srcOrd="3" destOrd="0" presId="urn:microsoft.com/office/officeart/2018/5/layout/IconCircleLabelList"/>
    <dgm:cxn modelId="{250F02B2-4A2A-41F8-88FD-9FAE592DBAEC}" type="presParOf" srcId="{5348CB2C-820A-4144-9311-C706AEBC9AC9}" destId="{EC4BED83-5F76-435E-8250-C1034E12D115}" srcOrd="5" destOrd="0" presId="urn:microsoft.com/office/officeart/2018/5/layout/IconCircleLabelList"/>
    <dgm:cxn modelId="{204E87D0-AD8A-4AAD-942C-2578DA4003FD}" type="presParOf" srcId="{5348CB2C-820A-4144-9311-C706AEBC9AC9}" destId="{2553ACAB-8928-4D54-9D85-27674C179174}" srcOrd="6" destOrd="0" presId="urn:microsoft.com/office/officeart/2018/5/layout/IconCircleLabelList"/>
    <dgm:cxn modelId="{BED14F43-3C9E-4D32-93FE-7222295E83F0}" type="presParOf" srcId="{2553ACAB-8928-4D54-9D85-27674C179174}" destId="{1EC65656-0786-40D2-9A95-0447D4FB36B7}" srcOrd="0" destOrd="0" presId="urn:microsoft.com/office/officeart/2018/5/layout/IconCircleLabelList"/>
    <dgm:cxn modelId="{94F6C16A-9312-4CA0-BF02-3180BE43C22E}" type="presParOf" srcId="{2553ACAB-8928-4D54-9D85-27674C179174}" destId="{82512D14-16A4-4CD4-A151-FF5E40574039}" srcOrd="1" destOrd="0" presId="urn:microsoft.com/office/officeart/2018/5/layout/IconCircleLabelList"/>
    <dgm:cxn modelId="{0691E55E-0474-497B-8CE5-E5A4E66A248B}" type="presParOf" srcId="{2553ACAB-8928-4D54-9D85-27674C179174}" destId="{066B1DF2-E9A1-42EC-8360-ACAAB62B6C0C}" srcOrd="2" destOrd="0" presId="urn:microsoft.com/office/officeart/2018/5/layout/IconCircleLabelList"/>
    <dgm:cxn modelId="{C222562D-2F99-45EA-BD4D-9F8657DA9546}" type="presParOf" srcId="{2553ACAB-8928-4D54-9D85-27674C179174}" destId="{9CA09219-20F1-46D1-B9D8-508258873541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988B4C8-7B55-4CF3-896B-8A089EAF3E49}" type="doc">
      <dgm:prSet loTypeId="urn:microsoft.com/office/officeart/2005/8/layout/list1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D5677D6A-6C1B-4375-ACB6-CF461AF75BF1}">
      <dgm:prSet/>
      <dgm:spPr/>
      <dgm:t>
        <a:bodyPr/>
        <a:lstStyle/>
        <a:p>
          <a:r>
            <a:rPr lang="en-US" b="1"/>
            <a:t>Pros:</a:t>
          </a:r>
          <a:endParaRPr lang="en-US"/>
        </a:p>
      </dgm:t>
    </dgm:pt>
    <dgm:pt modelId="{D6E46016-5DCE-44DA-917D-ABA060632E7C}" type="parTrans" cxnId="{8C53E534-6B18-47AC-88EE-951933268590}">
      <dgm:prSet/>
      <dgm:spPr/>
      <dgm:t>
        <a:bodyPr/>
        <a:lstStyle/>
        <a:p>
          <a:endParaRPr lang="en-US"/>
        </a:p>
      </dgm:t>
    </dgm:pt>
    <dgm:pt modelId="{E82D304C-3724-4E84-9C00-8B626BBC40AA}" type="sibTrans" cxnId="{8C53E534-6B18-47AC-88EE-951933268590}">
      <dgm:prSet/>
      <dgm:spPr/>
      <dgm:t>
        <a:bodyPr/>
        <a:lstStyle/>
        <a:p>
          <a:endParaRPr lang="en-US"/>
        </a:p>
      </dgm:t>
    </dgm:pt>
    <dgm:pt modelId="{41A7BB79-A696-460F-8047-6A3D6962C1E0}">
      <dgm:prSet/>
      <dgm:spPr/>
      <dgm:t>
        <a:bodyPr/>
        <a:lstStyle/>
        <a:p>
          <a:r>
            <a:rPr lang="en-US"/>
            <a:t>Your </a:t>
          </a:r>
          <a:r>
            <a:rPr lang="en-US" b="1"/>
            <a:t>own local </a:t>
          </a:r>
          <a:r>
            <a:rPr lang="en-US"/>
            <a:t>installation</a:t>
          </a:r>
        </a:p>
      </dgm:t>
    </dgm:pt>
    <dgm:pt modelId="{5E056FB3-9A88-40EB-B20D-37C793325F85}" type="parTrans" cxnId="{CC2D2561-6282-48B8-8945-C0D0E7A97FFE}">
      <dgm:prSet/>
      <dgm:spPr/>
      <dgm:t>
        <a:bodyPr/>
        <a:lstStyle/>
        <a:p>
          <a:endParaRPr lang="en-US"/>
        </a:p>
      </dgm:t>
    </dgm:pt>
    <dgm:pt modelId="{4CCEF3B4-9E07-4661-B954-CA8A6959F524}" type="sibTrans" cxnId="{CC2D2561-6282-48B8-8945-C0D0E7A97FFE}">
      <dgm:prSet/>
      <dgm:spPr/>
      <dgm:t>
        <a:bodyPr/>
        <a:lstStyle/>
        <a:p>
          <a:endParaRPr lang="en-US"/>
        </a:p>
      </dgm:t>
    </dgm:pt>
    <dgm:pt modelId="{5BD9F6D2-0E72-4823-A78E-D48873A6BC51}">
      <dgm:prSet/>
      <dgm:spPr/>
      <dgm:t>
        <a:bodyPr/>
        <a:lstStyle/>
        <a:p>
          <a:r>
            <a:rPr lang="en-US"/>
            <a:t>Easy </a:t>
          </a:r>
          <a:r>
            <a:rPr lang="en-US" b="1"/>
            <a:t>access to data</a:t>
          </a:r>
          <a:r>
            <a:rPr lang="en-US"/>
            <a:t> stored locally</a:t>
          </a:r>
        </a:p>
      </dgm:t>
    </dgm:pt>
    <dgm:pt modelId="{A79ABC05-DF19-40F2-997C-AD45BC32A5C7}" type="parTrans" cxnId="{4400AE68-E855-411D-B026-E87B711069E0}">
      <dgm:prSet/>
      <dgm:spPr/>
      <dgm:t>
        <a:bodyPr/>
        <a:lstStyle/>
        <a:p>
          <a:endParaRPr lang="en-US"/>
        </a:p>
      </dgm:t>
    </dgm:pt>
    <dgm:pt modelId="{698CE882-099B-4412-9AEC-38BF05FA43CE}" type="sibTrans" cxnId="{4400AE68-E855-411D-B026-E87B711069E0}">
      <dgm:prSet/>
      <dgm:spPr/>
      <dgm:t>
        <a:bodyPr/>
        <a:lstStyle/>
        <a:p>
          <a:endParaRPr lang="en-US"/>
        </a:p>
      </dgm:t>
    </dgm:pt>
    <dgm:pt modelId="{062681F5-4E3C-4505-AC3A-D44D1B663F23}">
      <dgm:prSet/>
      <dgm:spPr/>
      <dgm:t>
        <a:bodyPr/>
        <a:lstStyle/>
        <a:p>
          <a:r>
            <a:rPr lang="en-US"/>
            <a:t>More </a:t>
          </a:r>
          <a:r>
            <a:rPr lang="en-US" b="1"/>
            <a:t>control</a:t>
          </a:r>
          <a:r>
            <a:rPr lang="en-US"/>
            <a:t> over installed versions</a:t>
          </a:r>
        </a:p>
      </dgm:t>
    </dgm:pt>
    <dgm:pt modelId="{82318F20-59B6-4117-950E-6091691A0336}" type="parTrans" cxnId="{3A8FD720-BC86-485B-932C-47FBB7E9655E}">
      <dgm:prSet/>
      <dgm:spPr/>
      <dgm:t>
        <a:bodyPr/>
        <a:lstStyle/>
        <a:p>
          <a:endParaRPr lang="en-US"/>
        </a:p>
      </dgm:t>
    </dgm:pt>
    <dgm:pt modelId="{87273CA3-9FF7-4138-9E55-D25C637E82CC}" type="sibTrans" cxnId="{3A8FD720-BC86-485B-932C-47FBB7E9655E}">
      <dgm:prSet/>
      <dgm:spPr/>
      <dgm:t>
        <a:bodyPr/>
        <a:lstStyle/>
        <a:p>
          <a:endParaRPr lang="en-US"/>
        </a:p>
      </dgm:t>
    </dgm:pt>
    <dgm:pt modelId="{F3F8021C-D255-4DF7-A828-44A536E3FF47}">
      <dgm:prSet/>
      <dgm:spPr/>
      <dgm:t>
        <a:bodyPr/>
        <a:lstStyle/>
        <a:p>
          <a:r>
            <a:rPr lang="en-US" b="1"/>
            <a:t>Not</a:t>
          </a:r>
          <a:r>
            <a:rPr lang="en-US"/>
            <a:t> </a:t>
          </a:r>
          <a:r>
            <a:rPr lang="en-US" b="1"/>
            <a:t>difficult</a:t>
          </a:r>
          <a:r>
            <a:rPr lang="en-US"/>
            <a:t> if done </a:t>
          </a:r>
          <a:r>
            <a:rPr lang="en-US" b="1"/>
            <a:t>right</a:t>
          </a:r>
          <a:endParaRPr lang="en-US"/>
        </a:p>
      </dgm:t>
    </dgm:pt>
    <dgm:pt modelId="{6AF4EB36-6B64-45D7-A83D-630B1872E85D}" type="parTrans" cxnId="{B38FDBB4-3BD1-491C-A258-A09F7F307CD9}">
      <dgm:prSet/>
      <dgm:spPr/>
      <dgm:t>
        <a:bodyPr/>
        <a:lstStyle/>
        <a:p>
          <a:endParaRPr lang="en-US"/>
        </a:p>
      </dgm:t>
    </dgm:pt>
    <dgm:pt modelId="{B39BEF88-FE9B-4A9E-92AB-E026722B3BD8}" type="sibTrans" cxnId="{B38FDBB4-3BD1-491C-A258-A09F7F307CD9}">
      <dgm:prSet/>
      <dgm:spPr/>
      <dgm:t>
        <a:bodyPr/>
        <a:lstStyle/>
        <a:p>
          <a:endParaRPr lang="en-US"/>
        </a:p>
      </dgm:t>
    </dgm:pt>
    <dgm:pt modelId="{CEC2FA69-F3E0-41C4-8017-E8867E704F9E}">
      <dgm:prSet/>
      <dgm:spPr/>
      <dgm:t>
        <a:bodyPr/>
        <a:lstStyle/>
        <a:p>
          <a:r>
            <a:rPr lang="en-US" b="1"/>
            <a:t>Cons:</a:t>
          </a:r>
          <a:endParaRPr lang="en-US"/>
        </a:p>
      </dgm:t>
    </dgm:pt>
    <dgm:pt modelId="{D5FAABB7-48A2-48F9-A176-C355ACFC0607}" type="parTrans" cxnId="{5FB242B0-4209-4D11-9388-AC5AE9661C4F}">
      <dgm:prSet/>
      <dgm:spPr/>
      <dgm:t>
        <a:bodyPr/>
        <a:lstStyle/>
        <a:p>
          <a:endParaRPr lang="en-US"/>
        </a:p>
      </dgm:t>
    </dgm:pt>
    <dgm:pt modelId="{028F359D-029C-43AE-BBFE-9473CE7F401A}" type="sibTrans" cxnId="{5FB242B0-4209-4D11-9388-AC5AE9661C4F}">
      <dgm:prSet/>
      <dgm:spPr/>
      <dgm:t>
        <a:bodyPr/>
        <a:lstStyle/>
        <a:p>
          <a:endParaRPr lang="en-US"/>
        </a:p>
      </dgm:t>
    </dgm:pt>
    <dgm:pt modelId="{07CD6A55-32E5-439D-8E86-4594CFDD05F8}">
      <dgm:prSet/>
      <dgm:spPr/>
      <dgm:t>
        <a:bodyPr/>
        <a:lstStyle/>
        <a:p>
          <a:r>
            <a:rPr lang="en-US"/>
            <a:t>May require solving </a:t>
          </a:r>
          <a:r>
            <a:rPr lang="en-US" b="1"/>
            <a:t>issues </a:t>
          </a:r>
          <a:r>
            <a:rPr lang="en-US"/>
            <a:t>(sometimes obscure) if </a:t>
          </a:r>
          <a:r>
            <a:rPr lang="en-US" b="1"/>
            <a:t>incorrectly installed</a:t>
          </a:r>
          <a:endParaRPr lang="en-US"/>
        </a:p>
      </dgm:t>
    </dgm:pt>
    <dgm:pt modelId="{B8138D92-87AD-49DE-9FD3-7C05FDDE4EED}" type="parTrans" cxnId="{F4D3241F-8B5C-4893-A719-86237B42F79B}">
      <dgm:prSet/>
      <dgm:spPr/>
      <dgm:t>
        <a:bodyPr/>
        <a:lstStyle/>
        <a:p>
          <a:endParaRPr lang="en-US"/>
        </a:p>
      </dgm:t>
    </dgm:pt>
    <dgm:pt modelId="{DB48615F-07CE-4E2C-8DF4-3D819E4BA98B}" type="sibTrans" cxnId="{F4D3241F-8B5C-4893-A719-86237B42F79B}">
      <dgm:prSet/>
      <dgm:spPr/>
      <dgm:t>
        <a:bodyPr/>
        <a:lstStyle/>
        <a:p>
          <a:endParaRPr lang="en-US"/>
        </a:p>
      </dgm:t>
    </dgm:pt>
    <dgm:pt modelId="{396D08ED-84F7-4E31-98D5-EA630221980F}">
      <dgm:prSet/>
      <dgm:spPr/>
      <dgm:t>
        <a:bodyPr/>
        <a:lstStyle/>
        <a:p>
          <a:r>
            <a:rPr lang="en-US" dirty="0"/>
            <a:t>Each </a:t>
          </a:r>
          <a:r>
            <a:rPr lang="en-US" b="1" dirty="0"/>
            <a:t>Operating System </a:t>
          </a:r>
          <a:r>
            <a:rPr lang="en-US" dirty="0"/>
            <a:t>(Windows, MacOS, Linux, …) may require </a:t>
          </a:r>
          <a:r>
            <a:rPr lang="en-US" b="1" dirty="0"/>
            <a:t>specific</a:t>
          </a:r>
          <a:r>
            <a:rPr lang="en-US" dirty="0"/>
            <a:t> </a:t>
          </a:r>
          <a:r>
            <a:rPr lang="en-US" b="1" dirty="0"/>
            <a:t>steps</a:t>
          </a:r>
          <a:endParaRPr lang="en-US" dirty="0"/>
        </a:p>
      </dgm:t>
    </dgm:pt>
    <dgm:pt modelId="{0F8B63CE-EBFD-4089-8623-71629135BEA1}" type="parTrans" cxnId="{289DFADE-19A1-4E96-AD6B-B04044F61BD8}">
      <dgm:prSet/>
      <dgm:spPr/>
      <dgm:t>
        <a:bodyPr/>
        <a:lstStyle/>
        <a:p>
          <a:endParaRPr lang="en-US"/>
        </a:p>
      </dgm:t>
    </dgm:pt>
    <dgm:pt modelId="{E6B12E44-C862-4586-8517-EA676FD9649F}" type="sibTrans" cxnId="{289DFADE-19A1-4E96-AD6B-B04044F61BD8}">
      <dgm:prSet/>
      <dgm:spPr/>
      <dgm:t>
        <a:bodyPr/>
        <a:lstStyle/>
        <a:p>
          <a:endParaRPr lang="en-US"/>
        </a:p>
      </dgm:t>
    </dgm:pt>
    <dgm:pt modelId="{4714EEF9-B47B-490F-B348-A8C9EAFCBF36}" type="pres">
      <dgm:prSet presAssocID="{3988B4C8-7B55-4CF3-896B-8A089EAF3E49}" presName="linear" presStyleCnt="0">
        <dgm:presLayoutVars>
          <dgm:dir/>
          <dgm:animLvl val="lvl"/>
          <dgm:resizeHandles val="exact"/>
        </dgm:presLayoutVars>
      </dgm:prSet>
      <dgm:spPr/>
    </dgm:pt>
    <dgm:pt modelId="{F9D97ECB-2FCE-4060-9AE2-DBE9CE238CBE}" type="pres">
      <dgm:prSet presAssocID="{D5677D6A-6C1B-4375-ACB6-CF461AF75BF1}" presName="parentLin" presStyleCnt="0"/>
      <dgm:spPr/>
    </dgm:pt>
    <dgm:pt modelId="{05341B85-86A6-4E38-A7C7-0C8236A14EE5}" type="pres">
      <dgm:prSet presAssocID="{D5677D6A-6C1B-4375-ACB6-CF461AF75BF1}" presName="parentLeftMargin" presStyleLbl="node1" presStyleIdx="0" presStyleCnt="2"/>
      <dgm:spPr/>
    </dgm:pt>
    <dgm:pt modelId="{94865593-4FF9-4F14-8FF0-FD7930B8E37E}" type="pres">
      <dgm:prSet presAssocID="{D5677D6A-6C1B-4375-ACB6-CF461AF75BF1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2DCFA50B-784A-4C9A-9F06-C24292883790}" type="pres">
      <dgm:prSet presAssocID="{D5677D6A-6C1B-4375-ACB6-CF461AF75BF1}" presName="negativeSpace" presStyleCnt="0"/>
      <dgm:spPr/>
    </dgm:pt>
    <dgm:pt modelId="{CB918B94-8961-4BE0-BB72-A7B46EFA59F0}" type="pres">
      <dgm:prSet presAssocID="{D5677D6A-6C1B-4375-ACB6-CF461AF75BF1}" presName="childText" presStyleLbl="conFgAcc1" presStyleIdx="0" presStyleCnt="2">
        <dgm:presLayoutVars>
          <dgm:bulletEnabled val="1"/>
        </dgm:presLayoutVars>
      </dgm:prSet>
      <dgm:spPr/>
    </dgm:pt>
    <dgm:pt modelId="{FEAA12C7-46AD-4F95-8D83-51A42409E7C4}" type="pres">
      <dgm:prSet presAssocID="{E82D304C-3724-4E84-9C00-8B626BBC40AA}" presName="spaceBetweenRectangles" presStyleCnt="0"/>
      <dgm:spPr/>
    </dgm:pt>
    <dgm:pt modelId="{7A087989-99F5-48C4-A731-D44041098D03}" type="pres">
      <dgm:prSet presAssocID="{CEC2FA69-F3E0-41C4-8017-E8867E704F9E}" presName="parentLin" presStyleCnt="0"/>
      <dgm:spPr/>
    </dgm:pt>
    <dgm:pt modelId="{B1F54635-AC7D-444E-BFFD-D57588F0E0B8}" type="pres">
      <dgm:prSet presAssocID="{CEC2FA69-F3E0-41C4-8017-E8867E704F9E}" presName="parentLeftMargin" presStyleLbl="node1" presStyleIdx="0" presStyleCnt="2"/>
      <dgm:spPr/>
    </dgm:pt>
    <dgm:pt modelId="{2019A3F5-337B-446D-98EB-65D23D3FAA03}" type="pres">
      <dgm:prSet presAssocID="{CEC2FA69-F3E0-41C4-8017-E8867E704F9E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049A79FD-018F-4A12-9415-374F55823359}" type="pres">
      <dgm:prSet presAssocID="{CEC2FA69-F3E0-41C4-8017-E8867E704F9E}" presName="negativeSpace" presStyleCnt="0"/>
      <dgm:spPr/>
    </dgm:pt>
    <dgm:pt modelId="{AEC6B1A9-9516-4A48-9B42-FD50F296F894}" type="pres">
      <dgm:prSet presAssocID="{CEC2FA69-F3E0-41C4-8017-E8867E704F9E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F4D3241F-8B5C-4893-A719-86237B42F79B}" srcId="{CEC2FA69-F3E0-41C4-8017-E8867E704F9E}" destId="{07CD6A55-32E5-439D-8E86-4594CFDD05F8}" srcOrd="0" destOrd="0" parTransId="{B8138D92-87AD-49DE-9FD3-7C05FDDE4EED}" sibTransId="{DB48615F-07CE-4E2C-8DF4-3D819E4BA98B}"/>
    <dgm:cxn modelId="{3A8FD720-BC86-485B-932C-47FBB7E9655E}" srcId="{D5677D6A-6C1B-4375-ACB6-CF461AF75BF1}" destId="{062681F5-4E3C-4505-AC3A-D44D1B663F23}" srcOrd="2" destOrd="0" parTransId="{82318F20-59B6-4117-950E-6091691A0336}" sibTransId="{87273CA3-9FF7-4138-9E55-D25C637E82CC}"/>
    <dgm:cxn modelId="{8C53E534-6B18-47AC-88EE-951933268590}" srcId="{3988B4C8-7B55-4CF3-896B-8A089EAF3E49}" destId="{D5677D6A-6C1B-4375-ACB6-CF461AF75BF1}" srcOrd="0" destOrd="0" parTransId="{D6E46016-5DCE-44DA-917D-ABA060632E7C}" sibTransId="{E82D304C-3724-4E84-9C00-8B626BBC40AA}"/>
    <dgm:cxn modelId="{B226CD35-BB7A-4DEB-A1D5-9E5C4C6C233D}" type="presOf" srcId="{3988B4C8-7B55-4CF3-896B-8A089EAF3E49}" destId="{4714EEF9-B47B-490F-B348-A8C9EAFCBF36}" srcOrd="0" destOrd="0" presId="urn:microsoft.com/office/officeart/2005/8/layout/list1"/>
    <dgm:cxn modelId="{31323A3A-57BE-40C4-A963-7E308BD39397}" type="presOf" srcId="{062681F5-4E3C-4505-AC3A-D44D1B663F23}" destId="{CB918B94-8961-4BE0-BB72-A7B46EFA59F0}" srcOrd="0" destOrd="2" presId="urn:microsoft.com/office/officeart/2005/8/layout/list1"/>
    <dgm:cxn modelId="{CC2D2561-6282-48B8-8945-C0D0E7A97FFE}" srcId="{D5677D6A-6C1B-4375-ACB6-CF461AF75BF1}" destId="{41A7BB79-A696-460F-8047-6A3D6962C1E0}" srcOrd="0" destOrd="0" parTransId="{5E056FB3-9A88-40EB-B20D-37C793325F85}" sibTransId="{4CCEF3B4-9E07-4661-B954-CA8A6959F524}"/>
    <dgm:cxn modelId="{E4057647-EE18-44D7-9D69-5C4974D71090}" type="presOf" srcId="{5BD9F6D2-0E72-4823-A78E-D48873A6BC51}" destId="{CB918B94-8961-4BE0-BB72-A7B46EFA59F0}" srcOrd="0" destOrd="1" presId="urn:microsoft.com/office/officeart/2005/8/layout/list1"/>
    <dgm:cxn modelId="{4400AE68-E855-411D-B026-E87B711069E0}" srcId="{D5677D6A-6C1B-4375-ACB6-CF461AF75BF1}" destId="{5BD9F6D2-0E72-4823-A78E-D48873A6BC51}" srcOrd="1" destOrd="0" parTransId="{A79ABC05-DF19-40F2-997C-AD45BC32A5C7}" sibTransId="{698CE882-099B-4412-9AEC-38BF05FA43CE}"/>
    <dgm:cxn modelId="{B36BE268-4AC7-4243-B0DD-6A4B7763C027}" type="presOf" srcId="{07CD6A55-32E5-439D-8E86-4594CFDD05F8}" destId="{AEC6B1A9-9516-4A48-9B42-FD50F296F894}" srcOrd="0" destOrd="0" presId="urn:microsoft.com/office/officeart/2005/8/layout/list1"/>
    <dgm:cxn modelId="{729D117D-74BA-4EA0-898E-979DF068E606}" type="presOf" srcId="{CEC2FA69-F3E0-41C4-8017-E8867E704F9E}" destId="{B1F54635-AC7D-444E-BFFD-D57588F0E0B8}" srcOrd="0" destOrd="0" presId="urn:microsoft.com/office/officeart/2005/8/layout/list1"/>
    <dgm:cxn modelId="{9DAD7288-AF75-4275-B735-BB50D261BAAF}" type="presOf" srcId="{D5677D6A-6C1B-4375-ACB6-CF461AF75BF1}" destId="{94865593-4FF9-4F14-8FF0-FD7930B8E37E}" srcOrd="1" destOrd="0" presId="urn:microsoft.com/office/officeart/2005/8/layout/list1"/>
    <dgm:cxn modelId="{4B951799-C32B-4DFF-84DA-11B7B46F1B97}" type="presOf" srcId="{D5677D6A-6C1B-4375-ACB6-CF461AF75BF1}" destId="{05341B85-86A6-4E38-A7C7-0C8236A14EE5}" srcOrd="0" destOrd="0" presId="urn:microsoft.com/office/officeart/2005/8/layout/list1"/>
    <dgm:cxn modelId="{5FB242B0-4209-4D11-9388-AC5AE9661C4F}" srcId="{3988B4C8-7B55-4CF3-896B-8A089EAF3E49}" destId="{CEC2FA69-F3E0-41C4-8017-E8867E704F9E}" srcOrd="1" destOrd="0" parTransId="{D5FAABB7-48A2-48F9-A176-C355ACFC0607}" sibTransId="{028F359D-029C-43AE-BBFE-9473CE7F401A}"/>
    <dgm:cxn modelId="{B38FDBB4-3BD1-491C-A258-A09F7F307CD9}" srcId="{D5677D6A-6C1B-4375-ACB6-CF461AF75BF1}" destId="{F3F8021C-D255-4DF7-A828-44A536E3FF47}" srcOrd="3" destOrd="0" parTransId="{6AF4EB36-6B64-45D7-A83D-630B1872E85D}" sibTransId="{B39BEF88-FE9B-4A9E-92AB-E026722B3BD8}"/>
    <dgm:cxn modelId="{F7EA0FCD-C7E0-4F18-86F3-A377EAEF9928}" type="presOf" srcId="{F3F8021C-D255-4DF7-A828-44A536E3FF47}" destId="{CB918B94-8961-4BE0-BB72-A7B46EFA59F0}" srcOrd="0" destOrd="3" presId="urn:microsoft.com/office/officeart/2005/8/layout/list1"/>
    <dgm:cxn modelId="{289DFADE-19A1-4E96-AD6B-B04044F61BD8}" srcId="{CEC2FA69-F3E0-41C4-8017-E8867E704F9E}" destId="{396D08ED-84F7-4E31-98D5-EA630221980F}" srcOrd="1" destOrd="0" parTransId="{0F8B63CE-EBFD-4089-8623-71629135BEA1}" sibTransId="{E6B12E44-C862-4586-8517-EA676FD9649F}"/>
    <dgm:cxn modelId="{C89ECEDF-FE65-48E5-AD9E-2913F72BD3CE}" type="presOf" srcId="{CEC2FA69-F3E0-41C4-8017-E8867E704F9E}" destId="{2019A3F5-337B-446D-98EB-65D23D3FAA03}" srcOrd="1" destOrd="0" presId="urn:microsoft.com/office/officeart/2005/8/layout/list1"/>
    <dgm:cxn modelId="{0F7DBBE6-3BDD-4C89-80D0-13B76CB03DF6}" type="presOf" srcId="{41A7BB79-A696-460F-8047-6A3D6962C1E0}" destId="{CB918B94-8961-4BE0-BB72-A7B46EFA59F0}" srcOrd="0" destOrd="0" presId="urn:microsoft.com/office/officeart/2005/8/layout/list1"/>
    <dgm:cxn modelId="{A7D161EF-60FD-49ED-95A6-4F4FB7CF9DB6}" type="presOf" srcId="{396D08ED-84F7-4E31-98D5-EA630221980F}" destId="{AEC6B1A9-9516-4A48-9B42-FD50F296F894}" srcOrd="0" destOrd="1" presId="urn:microsoft.com/office/officeart/2005/8/layout/list1"/>
    <dgm:cxn modelId="{3FA76326-864E-411B-8D02-A53F35214316}" type="presParOf" srcId="{4714EEF9-B47B-490F-B348-A8C9EAFCBF36}" destId="{F9D97ECB-2FCE-4060-9AE2-DBE9CE238CBE}" srcOrd="0" destOrd="0" presId="urn:microsoft.com/office/officeart/2005/8/layout/list1"/>
    <dgm:cxn modelId="{C5455EEE-BCB6-4531-93AB-948A002FF7F5}" type="presParOf" srcId="{F9D97ECB-2FCE-4060-9AE2-DBE9CE238CBE}" destId="{05341B85-86A6-4E38-A7C7-0C8236A14EE5}" srcOrd="0" destOrd="0" presId="urn:microsoft.com/office/officeart/2005/8/layout/list1"/>
    <dgm:cxn modelId="{F7B209BC-79CE-4923-927F-8EB23283A7EF}" type="presParOf" srcId="{F9D97ECB-2FCE-4060-9AE2-DBE9CE238CBE}" destId="{94865593-4FF9-4F14-8FF0-FD7930B8E37E}" srcOrd="1" destOrd="0" presId="urn:microsoft.com/office/officeart/2005/8/layout/list1"/>
    <dgm:cxn modelId="{C6DA0D98-52F9-4F73-B6A6-74DA40B93211}" type="presParOf" srcId="{4714EEF9-B47B-490F-B348-A8C9EAFCBF36}" destId="{2DCFA50B-784A-4C9A-9F06-C24292883790}" srcOrd="1" destOrd="0" presId="urn:microsoft.com/office/officeart/2005/8/layout/list1"/>
    <dgm:cxn modelId="{B0F9D5D8-EA79-4135-BA73-25A4DAD000CF}" type="presParOf" srcId="{4714EEF9-B47B-490F-B348-A8C9EAFCBF36}" destId="{CB918B94-8961-4BE0-BB72-A7B46EFA59F0}" srcOrd="2" destOrd="0" presId="urn:microsoft.com/office/officeart/2005/8/layout/list1"/>
    <dgm:cxn modelId="{607E482E-C7D9-498F-9A4C-0A0CD636DC43}" type="presParOf" srcId="{4714EEF9-B47B-490F-B348-A8C9EAFCBF36}" destId="{FEAA12C7-46AD-4F95-8D83-51A42409E7C4}" srcOrd="3" destOrd="0" presId="urn:microsoft.com/office/officeart/2005/8/layout/list1"/>
    <dgm:cxn modelId="{50292DED-3AEB-404B-82F8-6FB51526014E}" type="presParOf" srcId="{4714EEF9-B47B-490F-B348-A8C9EAFCBF36}" destId="{7A087989-99F5-48C4-A731-D44041098D03}" srcOrd="4" destOrd="0" presId="urn:microsoft.com/office/officeart/2005/8/layout/list1"/>
    <dgm:cxn modelId="{E0664B5F-6B21-491D-B7A4-4BFDBFDB491D}" type="presParOf" srcId="{7A087989-99F5-48C4-A731-D44041098D03}" destId="{B1F54635-AC7D-444E-BFFD-D57588F0E0B8}" srcOrd="0" destOrd="0" presId="urn:microsoft.com/office/officeart/2005/8/layout/list1"/>
    <dgm:cxn modelId="{F59020FE-D10B-4B9E-9C25-EBC11911FB4A}" type="presParOf" srcId="{7A087989-99F5-48C4-A731-D44041098D03}" destId="{2019A3F5-337B-446D-98EB-65D23D3FAA03}" srcOrd="1" destOrd="0" presId="urn:microsoft.com/office/officeart/2005/8/layout/list1"/>
    <dgm:cxn modelId="{C5ACBC72-8D22-47C5-A6F5-3A4760CE52C8}" type="presParOf" srcId="{4714EEF9-B47B-490F-B348-A8C9EAFCBF36}" destId="{049A79FD-018F-4A12-9415-374F55823359}" srcOrd="5" destOrd="0" presId="urn:microsoft.com/office/officeart/2005/8/layout/list1"/>
    <dgm:cxn modelId="{B6710D53-9EB8-4939-8B84-0EBECF9B498B}" type="presParOf" srcId="{4714EEF9-B47B-490F-B348-A8C9EAFCBF36}" destId="{AEC6B1A9-9516-4A48-9B42-FD50F296F894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BF7DD50-5049-4599-BEC5-7B7BBAE9D45B}">
      <dsp:nvSpPr>
        <dsp:cNvPr id="0" name=""/>
        <dsp:cNvSpPr/>
      </dsp:nvSpPr>
      <dsp:spPr>
        <a:xfrm>
          <a:off x="963811" y="53800"/>
          <a:ext cx="1165442" cy="116544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D9CF9FC-54A4-404F-8595-830C93C96BD5}">
      <dsp:nvSpPr>
        <dsp:cNvPr id="0" name=""/>
        <dsp:cNvSpPr/>
      </dsp:nvSpPr>
      <dsp:spPr>
        <a:xfrm>
          <a:off x="1212184" y="302173"/>
          <a:ext cx="668696" cy="66869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34A8FCB-44BD-4E47-925D-4AA3F9BA8D44}">
      <dsp:nvSpPr>
        <dsp:cNvPr id="0" name=""/>
        <dsp:cNvSpPr/>
      </dsp:nvSpPr>
      <dsp:spPr>
        <a:xfrm>
          <a:off x="591251" y="1582250"/>
          <a:ext cx="1910561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200" kern="1200"/>
            <a:t>Setting up Python</a:t>
          </a:r>
        </a:p>
      </dsp:txBody>
      <dsp:txXfrm>
        <a:off x="591251" y="1582250"/>
        <a:ext cx="1910561" cy="720000"/>
      </dsp:txXfrm>
    </dsp:sp>
    <dsp:sp modelId="{B8467D18-376D-4AF7-B0DB-52A6CDF6F7AE}">
      <dsp:nvSpPr>
        <dsp:cNvPr id="0" name=""/>
        <dsp:cNvSpPr/>
      </dsp:nvSpPr>
      <dsp:spPr>
        <a:xfrm>
          <a:off x="3208721" y="53800"/>
          <a:ext cx="1165442" cy="1165442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1638480-CB23-4A8C-8F16-E89E3F86FD39}">
      <dsp:nvSpPr>
        <dsp:cNvPr id="0" name=""/>
        <dsp:cNvSpPr/>
      </dsp:nvSpPr>
      <dsp:spPr>
        <a:xfrm>
          <a:off x="3457094" y="302173"/>
          <a:ext cx="668696" cy="66869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967FBA-2C46-47A9-87DD-47FCB39CD1FC}">
      <dsp:nvSpPr>
        <dsp:cNvPr id="0" name=""/>
        <dsp:cNvSpPr/>
      </dsp:nvSpPr>
      <dsp:spPr>
        <a:xfrm>
          <a:off x="2836161" y="1582250"/>
          <a:ext cx="1910561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200" kern="1200" dirty="0"/>
            <a:t>Virtual Environments</a:t>
          </a:r>
        </a:p>
      </dsp:txBody>
      <dsp:txXfrm>
        <a:off x="2836161" y="1582250"/>
        <a:ext cx="1910561" cy="720000"/>
      </dsp:txXfrm>
    </dsp:sp>
    <dsp:sp modelId="{278A20B6-CD18-430E-B0B7-8F3E6CF0E6D0}">
      <dsp:nvSpPr>
        <dsp:cNvPr id="0" name=""/>
        <dsp:cNvSpPr/>
      </dsp:nvSpPr>
      <dsp:spPr>
        <a:xfrm>
          <a:off x="963811" y="2779890"/>
          <a:ext cx="1165442" cy="1165442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4F7A24D-B72E-45A1-9FAD-4C5558BAEBEE}">
      <dsp:nvSpPr>
        <dsp:cNvPr id="0" name=""/>
        <dsp:cNvSpPr/>
      </dsp:nvSpPr>
      <dsp:spPr>
        <a:xfrm>
          <a:off x="1212184" y="3028263"/>
          <a:ext cx="668696" cy="66869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667AC8-1276-4386-95E3-D4DF05A64AAE}">
      <dsp:nvSpPr>
        <dsp:cNvPr id="0" name=""/>
        <dsp:cNvSpPr/>
      </dsp:nvSpPr>
      <dsp:spPr>
        <a:xfrm>
          <a:off x="591251" y="4308340"/>
          <a:ext cx="1910561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200" kern="1200"/>
            <a:t>Jupyter Notebooks</a:t>
          </a:r>
        </a:p>
      </dsp:txBody>
      <dsp:txXfrm>
        <a:off x="591251" y="4308340"/>
        <a:ext cx="1910561" cy="720000"/>
      </dsp:txXfrm>
    </dsp:sp>
    <dsp:sp modelId="{1EC65656-0786-40D2-9A95-0447D4FB36B7}">
      <dsp:nvSpPr>
        <dsp:cNvPr id="0" name=""/>
        <dsp:cNvSpPr/>
      </dsp:nvSpPr>
      <dsp:spPr>
        <a:xfrm>
          <a:off x="3208721" y="2779890"/>
          <a:ext cx="1165442" cy="1165442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2512D14-16A4-4CD4-A151-FF5E40574039}">
      <dsp:nvSpPr>
        <dsp:cNvPr id="0" name=""/>
        <dsp:cNvSpPr/>
      </dsp:nvSpPr>
      <dsp:spPr>
        <a:xfrm>
          <a:off x="3457094" y="3028263"/>
          <a:ext cx="668696" cy="66869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A09219-20F1-46D1-B9D8-508258873541}">
      <dsp:nvSpPr>
        <dsp:cNvPr id="0" name=""/>
        <dsp:cNvSpPr/>
      </dsp:nvSpPr>
      <dsp:spPr>
        <a:xfrm>
          <a:off x="2836161" y="4308340"/>
          <a:ext cx="1910561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200" kern="1200"/>
            <a:t>Google Colab</a:t>
          </a:r>
        </a:p>
      </dsp:txBody>
      <dsp:txXfrm>
        <a:off x="2836161" y="4308340"/>
        <a:ext cx="1910561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BF7DD50-5049-4599-BEC5-7B7BBAE9D45B}">
      <dsp:nvSpPr>
        <dsp:cNvPr id="0" name=""/>
        <dsp:cNvSpPr/>
      </dsp:nvSpPr>
      <dsp:spPr>
        <a:xfrm>
          <a:off x="963811" y="53800"/>
          <a:ext cx="1165442" cy="116544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D9CF9FC-54A4-404F-8595-830C93C96BD5}">
      <dsp:nvSpPr>
        <dsp:cNvPr id="0" name=""/>
        <dsp:cNvSpPr/>
      </dsp:nvSpPr>
      <dsp:spPr>
        <a:xfrm>
          <a:off x="1212184" y="302173"/>
          <a:ext cx="668696" cy="66869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34A8FCB-44BD-4E47-925D-4AA3F9BA8D44}">
      <dsp:nvSpPr>
        <dsp:cNvPr id="0" name=""/>
        <dsp:cNvSpPr/>
      </dsp:nvSpPr>
      <dsp:spPr>
        <a:xfrm>
          <a:off x="591251" y="1582250"/>
          <a:ext cx="1910561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200" kern="1200"/>
            <a:t>Setting up Python</a:t>
          </a:r>
        </a:p>
      </dsp:txBody>
      <dsp:txXfrm>
        <a:off x="591251" y="1582250"/>
        <a:ext cx="1910561" cy="720000"/>
      </dsp:txXfrm>
    </dsp:sp>
    <dsp:sp modelId="{B8467D18-376D-4AF7-B0DB-52A6CDF6F7AE}">
      <dsp:nvSpPr>
        <dsp:cNvPr id="0" name=""/>
        <dsp:cNvSpPr/>
      </dsp:nvSpPr>
      <dsp:spPr>
        <a:xfrm>
          <a:off x="3208721" y="53800"/>
          <a:ext cx="1165442" cy="1165442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1638480-CB23-4A8C-8F16-E89E3F86FD39}">
      <dsp:nvSpPr>
        <dsp:cNvPr id="0" name=""/>
        <dsp:cNvSpPr/>
      </dsp:nvSpPr>
      <dsp:spPr>
        <a:xfrm>
          <a:off x="3457094" y="302173"/>
          <a:ext cx="668696" cy="66869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967FBA-2C46-47A9-87DD-47FCB39CD1FC}">
      <dsp:nvSpPr>
        <dsp:cNvPr id="0" name=""/>
        <dsp:cNvSpPr/>
      </dsp:nvSpPr>
      <dsp:spPr>
        <a:xfrm>
          <a:off x="2836161" y="1582250"/>
          <a:ext cx="1910561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200" kern="1200" dirty="0"/>
            <a:t>Virtual Environments</a:t>
          </a:r>
        </a:p>
      </dsp:txBody>
      <dsp:txXfrm>
        <a:off x="2836161" y="1582250"/>
        <a:ext cx="1910561" cy="720000"/>
      </dsp:txXfrm>
    </dsp:sp>
    <dsp:sp modelId="{278A20B6-CD18-430E-B0B7-8F3E6CF0E6D0}">
      <dsp:nvSpPr>
        <dsp:cNvPr id="0" name=""/>
        <dsp:cNvSpPr/>
      </dsp:nvSpPr>
      <dsp:spPr>
        <a:xfrm>
          <a:off x="963811" y="2779890"/>
          <a:ext cx="1165442" cy="1165442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4F7A24D-B72E-45A1-9FAD-4C5558BAEBEE}">
      <dsp:nvSpPr>
        <dsp:cNvPr id="0" name=""/>
        <dsp:cNvSpPr/>
      </dsp:nvSpPr>
      <dsp:spPr>
        <a:xfrm>
          <a:off x="1212184" y="3028263"/>
          <a:ext cx="668696" cy="66869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667AC8-1276-4386-95E3-D4DF05A64AAE}">
      <dsp:nvSpPr>
        <dsp:cNvPr id="0" name=""/>
        <dsp:cNvSpPr/>
      </dsp:nvSpPr>
      <dsp:spPr>
        <a:xfrm>
          <a:off x="591251" y="4308340"/>
          <a:ext cx="1910561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200" kern="1200"/>
            <a:t>Jupyter Notebooks</a:t>
          </a:r>
        </a:p>
      </dsp:txBody>
      <dsp:txXfrm>
        <a:off x="591251" y="4308340"/>
        <a:ext cx="1910561" cy="720000"/>
      </dsp:txXfrm>
    </dsp:sp>
    <dsp:sp modelId="{1EC65656-0786-40D2-9A95-0447D4FB36B7}">
      <dsp:nvSpPr>
        <dsp:cNvPr id="0" name=""/>
        <dsp:cNvSpPr/>
      </dsp:nvSpPr>
      <dsp:spPr>
        <a:xfrm>
          <a:off x="3208721" y="2779890"/>
          <a:ext cx="1165442" cy="1165442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2512D14-16A4-4CD4-A151-FF5E40574039}">
      <dsp:nvSpPr>
        <dsp:cNvPr id="0" name=""/>
        <dsp:cNvSpPr/>
      </dsp:nvSpPr>
      <dsp:spPr>
        <a:xfrm>
          <a:off x="3457094" y="3028263"/>
          <a:ext cx="668696" cy="66869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A09219-20F1-46D1-B9D8-508258873541}">
      <dsp:nvSpPr>
        <dsp:cNvPr id="0" name=""/>
        <dsp:cNvSpPr/>
      </dsp:nvSpPr>
      <dsp:spPr>
        <a:xfrm>
          <a:off x="2836161" y="4308340"/>
          <a:ext cx="1910561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200" kern="1200"/>
            <a:t>Google Colab</a:t>
          </a:r>
        </a:p>
      </dsp:txBody>
      <dsp:txXfrm>
        <a:off x="2836161" y="4308340"/>
        <a:ext cx="1910561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918B94-8961-4BE0-BB72-A7B46EFA59F0}">
      <dsp:nvSpPr>
        <dsp:cNvPr id="0" name=""/>
        <dsp:cNvSpPr/>
      </dsp:nvSpPr>
      <dsp:spPr>
        <a:xfrm>
          <a:off x="0" y="466795"/>
          <a:ext cx="5337975" cy="19183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4286" tIns="437388" rIns="414286" bIns="149352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/>
            <a:t>Your </a:t>
          </a:r>
          <a:r>
            <a:rPr lang="en-US" sz="2100" b="1" kern="1200"/>
            <a:t>own local </a:t>
          </a:r>
          <a:r>
            <a:rPr lang="en-US" sz="2100" kern="1200"/>
            <a:t>installation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/>
            <a:t>Easy </a:t>
          </a:r>
          <a:r>
            <a:rPr lang="en-US" sz="2100" b="1" kern="1200"/>
            <a:t>access to data</a:t>
          </a:r>
          <a:r>
            <a:rPr lang="en-US" sz="2100" kern="1200"/>
            <a:t> stored locally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/>
            <a:t>More </a:t>
          </a:r>
          <a:r>
            <a:rPr lang="en-US" sz="2100" b="1" kern="1200"/>
            <a:t>control</a:t>
          </a:r>
          <a:r>
            <a:rPr lang="en-US" sz="2100" kern="1200"/>
            <a:t> over installed versions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b="1" kern="1200"/>
            <a:t>Not</a:t>
          </a:r>
          <a:r>
            <a:rPr lang="en-US" sz="2100" kern="1200"/>
            <a:t> </a:t>
          </a:r>
          <a:r>
            <a:rPr lang="en-US" sz="2100" b="1" kern="1200"/>
            <a:t>difficult</a:t>
          </a:r>
          <a:r>
            <a:rPr lang="en-US" sz="2100" kern="1200"/>
            <a:t> if done </a:t>
          </a:r>
          <a:r>
            <a:rPr lang="en-US" sz="2100" b="1" kern="1200"/>
            <a:t>right</a:t>
          </a:r>
          <a:endParaRPr lang="en-US" sz="2100" kern="1200"/>
        </a:p>
      </dsp:txBody>
      <dsp:txXfrm>
        <a:off x="0" y="466795"/>
        <a:ext cx="5337975" cy="1918350"/>
      </dsp:txXfrm>
    </dsp:sp>
    <dsp:sp modelId="{94865593-4FF9-4F14-8FF0-FD7930B8E37E}">
      <dsp:nvSpPr>
        <dsp:cNvPr id="0" name=""/>
        <dsp:cNvSpPr/>
      </dsp:nvSpPr>
      <dsp:spPr>
        <a:xfrm>
          <a:off x="266898" y="156835"/>
          <a:ext cx="3736582" cy="61992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1234" tIns="0" rIns="141234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/>
            <a:t>Pros:</a:t>
          </a:r>
          <a:endParaRPr lang="en-US" sz="2100" kern="1200"/>
        </a:p>
      </dsp:txBody>
      <dsp:txXfrm>
        <a:off x="297160" y="187097"/>
        <a:ext cx="3676058" cy="559396"/>
      </dsp:txXfrm>
    </dsp:sp>
    <dsp:sp modelId="{AEC6B1A9-9516-4A48-9B42-FD50F296F894}">
      <dsp:nvSpPr>
        <dsp:cNvPr id="0" name=""/>
        <dsp:cNvSpPr/>
      </dsp:nvSpPr>
      <dsp:spPr>
        <a:xfrm>
          <a:off x="0" y="2808505"/>
          <a:ext cx="5337975" cy="2116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4286" tIns="437388" rIns="414286" bIns="149352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/>
            <a:t>May require solving </a:t>
          </a:r>
          <a:r>
            <a:rPr lang="en-US" sz="2100" b="1" kern="1200"/>
            <a:t>issues </a:t>
          </a:r>
          <a:r>
            <a:rPr lang="en-US" sz="2100" kern="1200"/>
            <a:t>(sometimes obscure) if </a:t>
          </a:r>
          <a:r>
            <a:rPr lang="en-US" sz="2100" b="1" kern="1200"/>
            <a:t>incorrectly installed</a:t>
          </a:r>
          <a:endParaRPr lang="en-US" sz="2100" kern="120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/>
            <a:t>Each </a:t>
          </a:r>
          <a:r>
            <a:rPr lang="en-US" sz="2100" b="1" kern="1200" dirty="0"/>
            <a:t>Operating System </a:t>
          </a:r>
          <a:r>
            <a:rPr lang="en-US" sz="2100" kern="1200" dirty="0"/>
            <a:t>(Windows, MacOS, Linux, …) may require </a:t>
          </a:r>
          <a:r>
            <a:rPr lang="en-US" sz="2100" b="1" kern="1200" dirty="0"/>
            <a:t>specific</a:t>
          </a:r>
          <a:r>
            <a:rPr lang="en-US" sz="2100" kern="1200" dirty="0"/>
            <a:t> </a:t>
          </a:r>
          <a:r>
            <a:rPr lang="en-US" sz="2100" b="1" kern="1200" dirty="0"/>
            <a:t>steps</a:t>
          </a:r>
          <a:endParaRPr lang="en-US" sz="2100" kern="1200" dirty="0"/>
        </a:p>
      </dsp:txBody>
      <dsp:txXfrm>
        <a:off x="0" y="2808505"/>
        <a:ext cx="5337975" cy="2116800"/>
      </dsp:txXfrm>
    </dsp:sp>
    <dsp:sp modelId="{2019A3F5-337B-446D-98EB-65D23D3FAA03}">
      <dsp:nvSpPr>
        <dsp:cNvPr id="0" name=""/>
        <dsp:cNvSpPr/>
      </dsp:nvSpPr>
      <dsp:spPr>
        <a:xfrm>
          <a:off x="266898" y="2498545"/>
          <a:ext cx="3736582" cy="61992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1234" tIns="0" rIns="141234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/>
            <a:t>Cons:</a:t>
          </a:r>
          <a:endParaRPr lang="en-US" sz="2100" kern="1200"/>
        </a:p>
      </dsp:txBody>
      <dsp:txXfrm>
        <a:off x="297160" y="2528807"/>
        <a:ext cx="3676058" cy="55939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4CC6B6-D8BD-4D25-BCF1-9A9C316B3315}" type="datetimeFigureOut">
              <a:rPr lang="en-GB" smtClean="0"/>
              <a:t>07/06/2021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87E903-2911-4937-B674-80A65DFCD8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32443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lang="en-US" dirty="0">
                <a:sym typeface="Wingdings" panose="05000000000000000000" pitchFamily="2" charset="2"/>
              </a:rPr>
              <a:t>Basic python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lang="en-US" dirty="0"/>
              <a:t>Import library </a:t>
            </a:r>
            <a:r>
              <a:rPr lang="en-US" dirty="0">
                <a:sym typeface="Wingdings" panose="05000000000000000000" pitchFamily="2" charset="2"/>
              </a:rPr>
              <a:t> error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lang="en-US" dirty="0">
                <a:sym typeface="Wingdings" panose="05000000000000000000" pitchFamily="2" charset="2"/>
              </a:rPr>
              <a:t>Exit() and install library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lang="en-US" dirty="0">
                <a:sym typeface="Wingdings" panose="05000000000000000000" pitchFamily="2" charset="2"/>
              </a:rPr>
              <a:t>A better way  environments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87E903-2911-4937-B674-80A65DFCD8FA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41290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lang="en-US" dirty="0">
                <a:sym typeface="Wingdings" panose="05000000000000000000" pitchFamily="2" charset="2"/>
              </a:rPr>
              <a:t>Basic python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lang="en-US" dirty="0"/>
              <a:t>Import library </a:t>
            </a:r>
            <a:r>
              <a:rPr lang="en-US" dirty="0">
                <a:sym typeface="Wingdings" panose="05000000000000000000" pitchFamily="2" charset="2"/>
              </a:rPr>
              <a:t> error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lang="en-US" dirty="0">
                <a:sym typeface="Wingdings" panose="05000000000000000000" pitchFamily="2" charset="2"/>
              </a:rPr>
              <a:t>Exit() and install library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lang="en-US" dirty="0">
                <a:sym typeface="Wingdings" panose="05000000000000000000" pitchFamily="2" charset="2"/>
              </a:rPr>
              <a:t>A better way  environments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87E903-2911-4937-B674-80A65DFCD8FA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13861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5DFE29-73F0-40B4-9C42-DD37FEE6E6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2B8426-3E96-4888-BFC6-5DB85F8DC3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CA2DE2-A88B-4E45-A3AB-BE622F68CF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A76A3-ADC8-4477-8FC1-B9DD55D84908}" type="datetime1">
              <a:rPr lang="en-US" smtClean="0"/>
              <a:t>6/7/2021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3AF970-A63D-4980-BC71-12F3F2CB08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0356D2-C761-49CC-B41C-EE7604173E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77793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91584-BD12-42BF-BF45-C5DE3ECE0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FFDE8F-2690-4311-B698-41EC01C7C9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F95C31-BE89-4DF0-9328-48A4322039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62538-DC4D-4667-96E5-B3278DDF8B12}" type="datetime1">
              <a:rPr lang="en-US" smtClean="0"/>
              <a:t>6/7/2021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7EE325-F054-4ACB-91FC-D5AF8E702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65FCC2-141B-4469-BFBA-6EEA0964E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0350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551F4E8-B0E0-4EB0-9832-24E27D5A2D7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B63DCA-7262-4BF3-8774-A3AD3B4EA8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B48CE9-3FC5-47FE-9E9C-7E8F01D3E7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80548-5C08-4BE3-B63E-F2BB63B0B00C}" type="datetime1">
              <a:rPr lang="en-US" smtClean="0"/>
              <a:t>6/7/2021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A36785-C3B1-4B09-B291-663EB2C0CA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BC8789-78BE-44B4-BBE7-EB5800D0DB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6696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4F952C-2C6E-438D-9478-DBE340CFC0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2A5CAF-27F2-4106-BB0C-1B853D5F28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D7E01A-C5F8-4335-A3F9-9DD0A23080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F49BE-398D-479A-8A7E-5DDBCA61EDCB}" type="datetime1">
              <a:rPr lang="en-US" smtClean="0"/>
              <a:t>6/7/2021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554958-F29F-45CD-AFBA-A71FF53201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EF8272-4348-4954-978A-F1C3973AF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0874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31246-C3DF-48C6-9BDB-1B56FD69D8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565621-5DCB-44E0-85F8-F56274E15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0DBC5C-451A-44C5-B51E-B3545CDDB1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0C193-4974-4A1F-9C63-07D595E30D66}" type="datetime1">
              <a:rPr lang="en-US" smtClean="0"/>
              <a:t>6/7/2021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151AFF-36E7-4C1E-984F-F220059B94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0304FE-123F-4E82-9205-8F7423E46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3020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0E3C75-47A2-403A-8351-4F3A9D3989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B237D1-B488-4DDB-AF49-D0A57A3EB0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5E5E76-7874-4DB3-93D2-A28F7B0EB0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633353-EE5F-4591-AB5A-696A4C67A4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AA87F-28D4-4BF0-B81F-877A89DFD5AC}" type="datetime1">
              <a:rPr lang="en-US" smtClean="0"/>
              <a:t>6/7/2021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FE0B5A-1773-49B2-BC15-1399AA7DA9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C55A9D-1E7F-4670-8226-DF1F8EE61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8056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DBDF76-DC51-4D91-8443-C7F587ABC4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4B2082-452B-4B7B-9D67-036D042DD8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D6B3F7-BB77-438C-BA9A-644A2B20B1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90CF94B-2149-4151-958A-61FEEF37E7C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E1D15C5-D31A-4EC5-94B2-999CD01FA65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E377926-CD7B-40AD-A0E7-7E1453BEE9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9F1F3-208B-49A3-B337-9C8ACEB3E0E1}" type="datetime1">
              <a:rPr lang="en-US" smtClean="0"/>
              <a:t>6/7/2021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8DC595E-7B43-4BBB-BB1D-F53D755EE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9984957-A11B-4322-9683-D184BF0638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2029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84820D-0D2A-45B9-B480-D3C689511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FE96A8-64EF-46DD-9F75-4741DCB852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F6CA6-7293-4AA2-A0E0-A3BF4416E786}" type="datetime1">
              <a:rPr lang="en-US" smtClean="0"/>
              <a:t>6/7/2021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88EFF2-4848-4977-91A5-92D427D4E1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610A77-6266-4923-8F06-F6984E1D1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3563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AFC1E56-2F49-454D-8E94-93E82C1FDC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87016-7BCD-46FB-8EE3-AB6C369108B4}" type="datetime1">
              <a:rPr lang="en-US" smtClean="0"/>
              <a:t>6/7/2021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67F2D05-7060-4D9D-B867-83E9EE8D9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27A304-8388-497F-872D-7A5E354A5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107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6BBE4C-BE59-4C51-81CD-D6BD29718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A7486A-8B16-4BD9-A61D-A1497491F8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7BC2C4-647D-4DEA-A155-35CEB3E920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8FF55C-1BE1-4766-A568-C358305735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47011-1FFC-4EF8-9A2E-53B4AD2ADBD4}" type="datetime1">
              <a:rPr lang="en-US" smtClean="0"/>
              <a:t>6/7/2021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2A7FC0-7D3D-447A-BFBC-C962C2FB7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1F912C-C6E6-4704-9DE9-BCF2F5DA5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9648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BD709-F556-47AF-A9B0-2F1EFD65E5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D55CB7C-199D-4278-9BEE-C60C64B3AD8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B19A28-3990-423E-B80F-52761428DD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DD3072-1FDE-4BC0-A838-0AF785D110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2EB47-45B4-4EF5-A743-B4885DD2F060}" type="datetime1">
              <a:rPr lang="en-US" smtClean="0"/>
              <a:t>6/7/2021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97D3DD-3AA2-4556-94EB-E90F80C7DA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0EE348-462C-440A-9364-6999156CE8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7749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0CF38BF-E4C6-495E-ABFB-55F1CD4D1B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BB5C9B-5810-4253-998B-2F5C38E3C6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FF2FED-0168-42AE-B776-133AA7B603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8D24A4-5FEC-4062-8995-EB21925B3B40}" type="datetime1">
              <a:rPr lang="en-US" smtClean="0"/>
              <a:t>6/7/2021</a:t>
            </a:fld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741E52-71D3-4B5B-B244-D20B8F39FE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sz="100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4AC347-71DE-490D-96EC-CFB0EBD1D0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747434-7036-48DB-A148-6B3D8EE75CDA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5947065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  <p:sldLayoutId id="2147483742" r:id="rId2"/>
    <p:sldLayoutId id="2147483743" r:id="rId3"/>
    <p:sldLayoutId id="2147483744" r:id="rId4"/>
    <p:sldLayoutId id="2147483745" r:id="rId5"/>
    <p:sldLayoutId id="2147483746" r:id="rId6"/>
    <p:sldLayoutId id="2147483747" r:id="rId7"/>
    <p:sldLayoutId id="2147483748" r:id="rId8"/>
    <p:sldLayoutId id="2147483749" r:id="rId9"/>
    <p:sldLayoutId id="2147483750" r:id="rId10"/>
    <p:sldLayoutId id="21474837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3.png"/><Relationship Id="rId7" Type="http://schemas.openxmlformats.org/officeDocument/2006/relationships/image" Target="../media/image5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15.jpeg"/><Relationship Id="rId10" Type="http://schemas.openxmlformats.org/officeDocument/2006/relationships/image" Target="../media/image26.gif"/><Relationship Id="rId4" Type="http://schemas.openxmlformats.org/officeDocument/2006/relationships/image" Target="../media/image14.png"/><Relationship Id="rId9" Type="http://schemas.openxmlformats.org/officeDocument/2006/relationships/image" Target="../media/image9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olab.research.google.com/" TargetMode="External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png"/><Relationship Id="rId3" Type="http://schemas.openxmlformats.org/officeDocument/2006/relationships/image" Target="../media/image29.svg"/><Relationship Id="rId7" Type="http://schemas.openxmlformats.org/officeDocument/2006/relationships/image" Target="../media/image33.svg"/><Relationship Id="rId12" Type="http://schemas.openxmlformats.org/officeDocument/2006/relationships/image" Target="../media/image38.png"/><Relationship Id="rId17" Type="http://schemas.openxmlformats.org/officeDocument/2006/relationships/image" Target="../media/image41.png"/><Relationship Id="rId2" Type="http://schemas.openxmlformats.org/officeDocument/2006/relationships/image" Target="../media/image28.png"/><Relationship Id="rId16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37.svg"/><Relationship Id="rId5" Type="http://schemas.openxmlformats.org/officeDocument/2006/relationships/image" Target="../media/image31.svg"/><Relationship Id="rId15" Type="http://schemas.openxmlformats.org/officeDocument/2006/relationships/hyperlink" Target="https://github.com/Center-for-Health-Data-Science/PythonTsunami" TargetMode="External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svg"/><Relationship Id="rId1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diagramLayout" Target="../diagrams/layout3.xml"/><Relationship Id="rId7" Type="http://schemas.openxmlformats.org/officeDocument/2006/relationships/image" Target="../media/image4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3.png"/><Relationship Id="rId7" Type="http://schemas.openxmlformats.org/officeDocument/2006/relationships/image" Target="../media/image7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5.jpe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svg"/><Relationship Id="rId7" Type="http://schemas.openxmlformats.org/officeDocument/2006/relationships/image" Target="../media/image22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Relationship Id="rId9" Type="http://schemas.openxmlformats.org/officeDocument/2006/relationships/image" Target="../media/image2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C63D5438-FED0-4478-9623-AABD8FE5FBB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rcRect t="4375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B5406276-89B1-415C-A9D2-E70BCA60E6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7240" y="4214174"/>
            <a:ext cx="4887458" cy="747817"/>
          </a:xfrm>
        </p:spPr>
        <p:txBody>
          <a:bodyPr anchor="t">
            <a:normAutofit/>
          </a:bodyPr>
          <a:lstStyle/>
          <a:p>
            <a:r>
              <a:rPr lang="en-US" sz="2000" dirty="0"/>
              <a:t>– June 7</a:t>
            </a:r>
            <a:r>
              <a:rPr lang="en-US" sz="2000" baseline="30000" dirty="0"/>
              <a:t>th</a:t>
            </a:r>
            <a:r>
              <a:rPr lang="en-US" sz="2000" dirty="0"/>
              <a:t>-9</a:t>
            </a:r>
            <a:r>
              <a:rPr lang="en-US" sz="2000" baseline="30000" dirty="0"/>
              <a:t>th </a:t>
            </a:r>
            <a:r>
              <a:rPr lang="en-US" sz="2000" dirty="0"/>
              <a:t>–</a:t>
            </a:r>
            <a:endParaRPr lang="en-US" sz="2000" baseline="30000" dirty="0"/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6739E05D-D4A6-48E7-AFE6-8C09CBC92F30}"/>
              </a:ext>
            </a:extLst>
          </p:cNvPr>
          <p:cNvSpPr txBox="1">
            <a:spLocks/>
          </p:cNvSpPr>
          <p:nvPr/>
        </p:nvSpPr>
        <p:spPr>
          <a:xfrm>
            <a:off x="1092698" y="1826574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9600" b="1" dirty="0"/>
              <a:t>Python Tsunami</a:t>
            </a:r>
          </a:p>
          <a:p>
            <a:r>
              <a:rPr lang="en-US" sz="4000" b="1" dirty="0"/>
              <a:t>Installation and Tools</a:t>
            </a:r>
            <a:endParaRPr lang="en-GB" sz="40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A5FF71-9E7B-48A4-82AB-B5A76F196E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9432" y="4347533"/>
            <a:ext cx="2457326" cy="2457326"/>
          </a:xfrm>
          <a:prstGeom prst="rect">
            <a:avLst/>
          </a:prstGeom>
        </p:spPr>
      </p:pic>
      <p:pic>
        <p:nvPicPr>
          <p:cNvPr id="2050" name="Picture 2" descr="We showed the University of Copenhagen logo to people on the street. Did  they recognise it?">
            <a:extLst>
              <a:ext uri="{FF2B5EF4-FFF2-40B4-BE49-F238E27FC236}">
                <a16:creationId xmlns:a16="http://schemas.microsoft.com/office/drawing/2014/main" id="{596D335B-1B01-40C6-A66D-C3E933CDCA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4178" y="6191250"/>
            <a:ext cx="677821" cy="666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21560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264F718-7FAC-4056-9FA9-A603EC682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0"/>
            <a:ext cx="1219047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F74639F7-E3C7-4165-A83E-6386A86BA1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6356349" cy="6858000"/>
          </a:xfrm>
          <a:custGeom>
            <a:avLst/>
            <a:gdLst>
              <a:gd name="connsiteX0" fmla="*/ 7539895 w 7539895"/>
              <a:gd name="connsiteY0" fmla="*/ 6858000 h 6858000"/>
              <a:gd name="connsiteX1" fmla="*/ 0 w 7539895"/>
              <a:gd name="connsiteY1" fmla="*/ 6858000 h 6858000"/>
              <a:gd name="connsiteX2" fmla="*/ 0 w 7539895"/>
              <a:gd name="connsiteY2" fmla="*/ 0 h 6858000"/>
              <a:gd name="connsiteX3" fmla="*/ 4363741 w 753989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39895" h="6858000">
                <a:moveTo>
                  <a:pt x="753989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4363741" y="0"/>
                </a:lnTo>
                <a:close/>
              </a:path>
            </a:pathLst>
          </a:cu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B3AF0F1-707A-463E-B5EE-33C63A40CF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5979591" cy="6858000"/>
          </a:xfrm>
          <a:custGeom>
            <a:avLst/>
            <a:gdLst>
              <a:gd name="connsiteX0" fmla="*/ 7092985 w 7092985"/>
              <a:gd name="connsiteY0" fmla="*/ 6858000 h 6858000"/>
              <a:gd name="connsiteX1" fmla="*/ 0 w 7092985"/>
              <a:gd name="connsiteY1" fmla="*/ 6858000 h 6858000"/>
              <a:gd name="connsiteX2" fmla="*/ 0 w 7092985"/>
              <a:gd name="connsiteY2" fmla="*/ 0 h 6858000"/>
              <a:gd name="connsiteX3" fmla="*/ 3916831 w 709298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92985" h="6858000">
                <a:moveTo>
                  <a:pt x="709298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3916831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C7D350-0AF2-4EDA-8838-0110845EE7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4088"/>
            <a:ext cx="3529953" cy="2980944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Jupyter Notebooks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39132B-B9E0-4136-BFD8-363C77CE85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6266" y="3270587"/>
            <a:ext cx="5135293" cy="787287"/>
          </a:xfrm>
        </p:spPr>
        <p:txBody>
          <a:bodyPr anchor="t">
            <a:normAutofit lnSpcReduction="10000"/>
          </a:bodyPr>
          <a:lstStyle/>
          <a:p>
            <a:pPr marL="0" indent="0">
              <a:buNone/>
            </a:pPr>
            <a:r>
              <a:rPr lang="en-US" sz="1800" dirty="0"/>
              <a:t>The </a:t>
            </a:r>
            <a:r>
              <a:rPr lang="en-US" sz="1800" b="1" dirty="0"/>
              <a:t>Jupyter Notebook </a:t>
            </a:r>
            <a:r>
              <a:rPr lang="en-US" sz="1800" dirty="0"/>
              <a:t>is</a:t>
            </a:r>
            <a:r>
              <a:rPr lang="en-US" sz="1800" b="1" dirty="0"/>
              <a:t> an open-source application </a:t>
            </a:r>
            <a:r>
              <a:rPr lang="en-US" sz="1800" dirty="0"/>
              <a:t>to</a:t>
            </a:r>
            <a:r>
              <a:rPr lang="en-US" sz="1800" b="1" dirty="0"/>
              <a:t> create and share </a:t>
            </a:r>
            <a:r>
              <a:rPr lang="en-US" sz="1800" dirty="0"/>
              <a:t>documents that contain </a:t>
            </a:r>
            <a:r>
              <a:rPr lang="en-US" sz="1800" b="1" dirty="0"/>
              <a:t>code, equations, visualizations and text </a:t>
            </a:r>
            <a:r>
              <a:rPr lang="en-US" sz="1800" dirty="0"/>
              <a:t>(markdown)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E627F83F-9A74-4C82-AD2B-4DB40849FB33}"/>
              </a:ext>
            </a:extLst>
          </p:cNvPr>
          <p:cNvSpPr/>
          <p:nvPr/>
        </p:nvSpPr>
        <p:spPr>
          <a:xfrm>
            <a:off x="1886425" y="2912663"/>
            <a:ext cx="1165442" cy="1165442"/>
          </a:xfrm>
          <a:prstGeom prst="ellipse">
            <a:avLst/>
          </a:prstGeom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/>
        </p:style>
      </p:sp>
      <p:sp>
        <p:nvSpPr>
          <p:cNvPr id="44" name="Rectangle 43" descr="Pencil">
            <a:extLst>
              <a:ext uri="{FF2B5EF4-FFF2-40B4-BE49-F238E27FC236}">
                <a16:creationId xmlns:a16="http://schemas.microsoft.com/office/drawing/2014/main" id="{C93FDEF4-033B-4FEA-981D-C6E59410EBCB}"/>
              </a:ext>
            </a:extLst>
          </p:cNvPr>
          <p:cNvSpPr/>
          <p:nvPr/>
        </p:nvSpPr>
        <p:spPr>
          <a:xfrm>
            <a:off x="2134798" y="3161036"/>
            <a:ext cx="668696" cy="668696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4100" name="Picture 4" descr="Jupyter notebooks over SSH for remote deep learning on a GPU • RC">
            <a:extLst>
              <a:ext uri="{FF2B5EF4-FFF2-40B4-BE49-F238E27FC236}">
                <a16:creationId xmlns:a16="http://schemas.microsoft.com/office/drawing/2014/main" id="{93911460-B2AC-4229-B96E-A90975EA47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7885" y="3132296"/>
            <a:ext cx="917833" cy="1063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4646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 74">
            <a:extLst>
              <a:ext uri="{FF2B5EF4-FFF2-40B4-BE49-F238E27FC236}">
                <a16:creationId xmlns:a16="http://schemas.microsoft.com/office/drawing/2014/main" id="{4841EA57-DEA6-4BE9-B11E-1FBCC76BE1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8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A picture containing text&#10;&#10;Description automatically generated">
            <a:extLst>
              <a:ext uri="{FF2B5EF4-FFF2-40B4-BE49-F238E27FC236}">
                <a16:creationId xmlns:a16="http://schemas.microsoft.com/office/drawing/2014/main" id="{384AA42E-55CE-4FF7-B0EA-4AEE8356F9F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" b="33055"/>
          <a:stretch/>
        </p:blipFill>
        <p:spPr>
          <a:xfrm>
            <a:off x="5926240" y="10"/>
            <a:ext cx="6265758" cy="2285990"/>
          </a:xfrm>
          <a:custGeom>
            <a:avLst/>
            <a:gdLst/>
            <a:ahLst/>
            <a:cxnLst/>
            <a:rect l="l" t="t" r="r" b="b"/>
            <a:pathLst>
              <a:path w="6265758" h="2286000">
                <a:moveTo>
                  <a:pt x="0" y="0"/>
                </a:moveTo>
                <a:lnTo>
                  <a:pt x="6265758" y="0"/>
                </a:lnTo>
                <a:lnTo>
                  <a:pt x="6265758" y="2286000"/>
                </a:lnTo>
                <a:lnTo>
                  <a:pt x="1062168" y="2286000"/>
                </a:lnTo>
                <a:lnTo>
                  <a:pt x="790683" y="1700078"/>
                </a:lnTo>
                <a:lnTo>
                  <a:pt x="787725" y="1700078"/>
                </a:lnTo>
                <a:close/>
              </a:path>
            </a:pathLst>
          </a:custGeom>
        </p:spPr>
      </p:pic>
      <p:pic>
        <p:nvPicPr>
          <p:cNvPr id="2054" name="Picture 6" descr="The Linux command line for beginners | Ubuntu">
            <a:extLst>
              <a:ext uri="{FF2B5EF4-FFF2-40B4-BE49-F238E27FC236}">
                <a16:creationId xmlns:a16="http://schemas.microsoft.com/office/drawing/2014/main" id="{9686FCAA-3044-4F78-A1B8-FB357F2C36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31"/>
          <a:stretch/>
        </p:blipFill>
        <p:spPr bwMode="auto">
          <a:xfrm>
            <a:off x="6988408" y="2286000"/>
            <a:ext cx="5203590" cy="2286000"/>
          </a:xfrm>
          <a:custGeom>
            <a:avLst/>
            <a:gdLst/>
            <a:ahLst/>
            <a:cxnLst/>
            <a:rect l="l" t="t" r="r" b="b"/>
            <a:pathLst>
              <a:path w="5203590" h="2286000">
                <a:moveTo>
                  <a:pt x="0" y="0"/>
                </a:moveTo>
                <a:lnTo>
                  <a:pt x="5203590" y="0"/>
                </a:lnTo>
                <a:lnTo>
                  <a:pt x="5203590" y="2286000"/>
                </a:lnTo>
                <a:lnTo>
                  <a:pt x="1059212" y="2286000"/>
                </a:lnTo>
                <a:lnTo>
                  <a:pt x="925708" y="1997870"/>
                </a:lnTo>
                <a:lnTo>
                  <a:pt x="925707" y="199787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10 Ways to Open the Command Prompt in Windows 10">
            <a:extLst>
              <a:ext uri="{FF2B5EF4-FFF2-40B4-BE49-F238E27FC236}">
                <a16:creationId xmlns:a16="http://schemas.microsoft.com/office/drawing/2014/main" id="{00B86F4D-FE49-4A29-94D6-D2AB463173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92" r="9368" b="2"/>
          <a:stretch/>
        </p:blipFill>
        <p:spPr bwMode="auto">
          <a:xfrm>
            <a:off x="8047618" y="4572000"/>
            <a:ext cx="4144382" cy="2286000"/>
          </a:xfrm>
          <a:custGeom>
            <a:avLst/>
            <a:gdLst/>
            <a:ahLst/>
            <a:cxnLst/>
            <a:rect l="l" t="t" r="r" b="b"/>
            <a:pathLst>
              <a:path w="4144382" h="2286000">
                <a:moveTo>
                  <a:pt x="0" y="0"/>
                </a:moveTo>
                <a:lnTo>
                  <a:pt x="4144382" y="0"/>
                </a:lnTo>
                <a:lnTo>
                  <a:pt x="4144382" y="2286000"/>
                </a:lnTo>
                <a:lnTo>
                  <a:pt x="1054581" y="2286000"/>
                </a:lnTo>
                <a:lnTo>
                  <a:pt x="1054581" y="2285999"/>
                </a:lnTo>
                <a:lnTo>
                  <a:pt x="1059211" y="2285999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7" name="Freeform 15">
            <a:extLst>
              <a:ext uri="{FF2B5EF4-FFF2-40B4-BE49-F238E27FC236}">
                <a16:creationId xmlns:a16="http://schemas.microsoft.com/office/drawing/2014/main" id="{A26922E4-CEB0-4BFE-BAD1-403E6A417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590203" cy="6858000"/>
          </a:xfrm>
          <a:custGeom>
            <a:avLst/>
            <a:gdLst>
              <a:gd name="connsiteX0" fmla="*/ 0 w 9590203"/>
              <a:gd name="connsiteY0" fmla="*/ 0 h 6858000"/>
              <a:gd name="connsiteX1" fmla="*/ 6414049 w 9590203"/>
              <a:gd name="connsiteY1" fmla="*/ 0 h 6858000"/>
              <a:gd name="connsiteX2" fmla="*/ 9590203 w 9590203"/>
              <a:gd name="connsiteY2" fmla="*/ 6858000 h 6858000"/>
              <a:gd name="connsiteX3" fmla="*/ 0 w 9590203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90203" h="6858000">
                <a:moveTo>
                  <a:pt x="0" y="0"/>
                </a:moveTo>
                <a:lnTo>
                  <a:pt x="6414049" y="0"/>
                </a:lnTo>
                <a:lnTo>
                  <a:pt x="959020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0F86758B-3106-4324-A03D-67715F7F1A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02664" cy="6858000"/>
          </a:xfrm>
          <a:custGeom>
            <a:avLst/>
            <a:gdLst>
              <a:gd name="connsiteX0" fmla="*/ 0 w 9102664"/>
              <a:gd name="connsiteY0" fmla="*/ 0 h 6858000"/>
              <a:gd name="connsiteX1" fmla="*/ 5926510 w 9102664"/>
              <a:gd name="connsiteY1" fmla="*/ 0 h 6858000"/>
              <a:gd name="connsiteX2" fmla="*/ 9102664 w 9102664"/>
              <a:gd name="connsiteY2" fmla="*/ 6858000 h 6858000"/>
              <a:gd name="connsiteX3" fmla="*/ 0 w 910266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02664" h="6858000">
                <a:moveTo>
                  <a:pt x="0" y="0"/>
                </a:moveTo>
                <a:lnTo>
                  <a:pt x="5926510" y="0"/>
                </a:lnTo>
                <a:lnTo>
                  <a:pt x="910266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AA640C06-0F3F-43B4-8932-738A7F74722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508804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000" b="1" kern="1200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Jupyter Notebooks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808D1E7-6CE9-458F-B726-2481F82874EE}"/>
              </a:ext>
            </a:extLst>
          </p:cNvPr>
          <p:cNvSpPr txBox="1"/>
          <p:nvPr/>
        </p:nvSpPr>
        <p:spPr>
          <a:xfrm>
            <a:off x="838200" y="2021249"/>
            <a:ext cx="5707565" cy="41557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Let’s install Jupyter Notebooks: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Open a Terminal window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Activate your environment: </a:t>
            </a:r>
          </a:p>
          <a:p>
            <a:pPr marL="514350" lvl="1">
              <a:lnSpc>
                <a:spcPct val="90000"/>
              </a:lnSpc>
              <a:spcAft>
                <a:spcPts val="600"/>
              </a:spcAft>
            </a:pPr>
            <a:r>
              <a:rPr lang="en-US" sz="2000" i="1" dirty="0" err="1">
                <a:solidFill>
                  <a:schemeClr val="bg2">
                    <a:lumMod val="50000"/>
                  </a:schemeClr>
                </a:solidFill>
              </a:rPr>
              <a:t>conda</a:t>
            </a:r>
            <a:r>
              <a:rPr lang="en-US" sz="2000" i="1" dirty="0">
                <a:solidFill>
                  <a:schemeClr val="bg2">
                    <a:lumMod val="50000"/>
                  </a:schemeClr>
                </a:solidFill>
              </a:rPr>
              <a:t> activate </a:t>
            </a:r>
            <a:r>
              <a:rPr lang="en-US" sz="2000" i="1" dirty="0" err="1">
                <a:solidFill>
                  <a:schemeClr val="bg2">
                    <a:lumMod val="50000"/>
                  </a:schemeClr>
                </a:solidFill>
              </a:rPr>
              <a:t>myenv</a:t>
            </a:r>
            <a:endParaRPr lang="en-US" sz="2000" dirty="0">
              <a:solidFill>
                <a:srgbClr val="000000"/>
              </a:solidFill>
            </a:endParaRP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Use </a:t>
            </a:r>
            <a:r>
              <a:rPr lang="en-US" sz="2000" i="1" dirty="0">
                <a:solidFill>
                  <a:srgbClr val="000000"/>
                </a:solidFill>
              </a:rPr>
              <a:t>pip</a:t>
            </a:r>
            <a:r>
              <a:rPr lang="en-US" sz="2000" dirty="0">
                <a:solidFill>
                  <a:srgbClr val="000000"/>
                </a:solidFill>
              </a:rPr>
              <a:t> to install Jupyter</a:t>
            </a:r>
            <a:r>
              <a:rPr lang="en-US" sz="1200" dirty="0">
                <a:solidFill>
                  <a:srgbClr val="000000"/>
                </a:solidFill>
              </a:rPr>
              <a:t>*</a:t>
            </a:r>
            <a:r>
              <a:rPr lang="en-US" sz="2000" dirty="0">
                <a:solidFill>
                  <a:srgbClr val="000000"/>
                </a:solidFill>
              </a:rPr>
              <a:t>:</a:t>
            </a:r>
          </a:p>
          <a:p>
            <a:pPr marL="514350" lvl="1">
              <a:lnSpc>
                <a:spcPct val="90000"/>
              </a:lnSpc>
              <a:spcAft>
                <a:spcPts val="600"/>
              </a:spcAft>
            </a:pPr>
            <a:r>
              <a:rPr lang="en-US" sz="2000" i="1" dirty="0">
                <a:solidFill>
                  <a:schemeClr val="bg2">
                    <a:lumMod val="50000"/>
                  </a:schemeClr>
                </a:solidFill>
              </a:rPr>
              <a:t>pip install notebook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To start notebooks:</a:t>
            </a:r>
          </a:p>
          <a:p>
            <a:pPr marL="514350" lvl="1">
              <a:lnSpc>
                <a:spcPct val="90000"/>
              </a:lnSpc>
              <a:spcAft>
                <a:spcPts val="600"/>
              </a:spcAft>
            </a:pPr>
            <a:r>
              <a:rPr lang="en-US" sz="2000" i="1" dirty="0" err="1">
                <a:solidFill>
                  <a:schemeClr val="bg2">
                    <a:lumMod val="50000"/>
                  </a:schemeClr>
                </a:solidFill>
              </a:rPr>
              <a:t>jupyter</a:t>
            </a:r>
            <a:r>
              <a:rPr lang="en-US" sz="2000" i="1" dirty="0">
                <a:solidFill>
                  <a:schemeClr val="bg2">
                    <a:lumMod val="50000"/>
                  </a:schemeClr>
                </a:solidFill>
              </a:rPr>
              <a:t> notebook</a:t>
            </a:r>
            <a:endParaRPr lang="en-US" sz="2000" dirty="0">
              <a:solidFill>
                <a:srgbClr val="000000"/>
              </a:solidFill>
            </a:endParaRPr>
          </a:p>
          <a:p>
            <a:pPr marL="514350" lvl="1">
              <a:lnSpc>
                <a:spcPct val="90000"/>
              </a:lnSpc>
              <a:spcAft>
                <a:spcPts val="600"/>
              </a:spcAft>
            </a:pPr>
            <a:endParaRPr lang="en-US" sz="2000" dirty="0">
              <a:solidFill>
                <a:srgbClr val="000000"/>
              </a:solidFill>
            </a:endParaRPr>
          </a:p>
        </p:txBody>
      </p:sp>
      <p:sp>
        <p:nvSpPr>
          <p:cNvPr id="40" name="Rectangle 39" descr="Computer">
            <a:extLst>
              <a:ext uri="{FF2B5EF4-FFF2-40B4-BE49-F238E27FC236}">
                <a16:creationId xmlns:a16="http://schemas.microsoft.com/office/drawing/2014/main" id="{4CA8F1C8-1AFE-4E3D-A3AE-2C120236A52B}"/>
              </a:ext>
            </a:extLst>
          </p:cNvPr>
          <p:cNvSpPr/>
          <p:nvPr/>
        </p:nvSpPr>
        <p:spPr>
          <a:xfrm>
            <a:off x="5009172" y="929411"/>
            <a:ext cx="668696" cy="668696"/>
          </a:xfrm>
          <a:prstGeom prst="rect">
            <a:avLst/>
          </a:prstGeom>
          <a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EE8FEA1A-185F-4D9A-AAF0-BD67E39BF1F4}"/>
              </a:ext>
            </a:extLst>
          </p:cNvPr>
          <p:cNvSpPr/>
          <p:nvPr/>
        </p:nvSpPr>
        <p:spPr>
          <a:xfrm>
            <a:off x="4930558" y="525246"/>
            <a:ext cx="1165442" cy="1165442"/>
          </a:xfrm>
          <a:prstGeom prst="ellipse">
            <a:avLst/>
          </a:prstGeom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/>
        </p:style>
      </p:sp>
      <p:sp>
        <p:nvSpPr>
          <p:cNvPr id="42" name="Rectangle 41" descr="Pencil">
            <a:extLst>
              <a:ext uri="{FF2B5EF4-FFF2-40B4-BE49-F238E27FC236}">
                <a16:creationId xmlns:a16="http://schemas.microsoft.com/office/drawing/2014/main" id="{B0CB641A-9A4F-41B4-951B-BEAA7B1A35C9}"/>
              </a:ext>
            </a:extLst>
          </p:cNvPr>
          <p:cNvSpPr/>
          <p:nvPr/>
        </p:nvSpPr>
        <p:spPr>
          <a:xfrm>
            <a:off x="5178931" y="773619"/>
            <a:ext cx="668696" cy="668696"/>
          </a:xfrm>
          <a:prstGeom prst="rect">
            <a:avLst/>
          </a:prstGeom>
          <a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FD45643-408C-44A8-B3B9-CB2CF88DA740}"/>
              </a:ext>
            </a:extLst>
          </p:cNvPr>
          <p:cNvSpPr txBox="1"/>
          <p:nvPr/>
        </p:nvSpPr>
        <p:spPr>
          <a:xfrm>
            <a:off x="0" y="6582871"/>
            <a:ext cx="47985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*This is where some OS may start complaining </a:t>
            </a:r>
            <a:endParaRPr lang="en-GB" sz="1000" dirty="0"/>
          </a:p>
        </p:txBody>
      </p:sp>
      <p:pic>
        <p:nvPicPr>
          <p:cNvPr id="2056" name="Picture 8" descr="The Jupyter Notebook — Jupyter Notebook 6.2.0 documentation">
            <a:extLst>
              <a:ext uri="{FF2B5EF4-FFF2-40B4-BE49-F238E27FC236}">
                <a16:creationId xmlns:a16="http://schemas.microsoft.com/office/drawing/2014/main" id="{0098DA86-74B4-435C-9047-47DB5E2497C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2969" y="4848224"/>
            <a:ext cx="4745430" cy="1896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89470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264F718-7FAC-4056-9FA9-A603EC682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0"/>
            <a:ext cx="1219047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F74639F7-E3C7-4165-A83E-6386A86BA1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6356349" cy="6858000"/>
          </a:xfrm>
          <a:custGeom>
            <a:avLst/>
            <a:gdLst>
              <a:gd name="connsiteX0" fmla="*/ 7539895 w 7539895"/>
              <a:gd name="connsiteY0" fmla="*/ 6858000 h 6858000"/>
              <a:gd name="connsiteX1" fmla="*/ 0 w 7539895"/>
              <a:gd name="connsiteY1" fmla="*/ 6858000 h 6858000"/>
              <a:gd name="connsiteX2" fmla="*/ 0 w 7539895"/>
              <a:gd name="connsiteY2" fmla="*/ 0 h 6858000"/>
              <a:gd name="connsiteX3" fmla="*/ 4363741 w 753989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39895" h="6858000">
                <a:moveTo>
                  <a:pt x="753989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4363741" y="0"/>
                </a:lnTo>
                <a:close/>
              </a:path>
            </a:pathLst>
          </a:cu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B3AF0F1-707A-463E-B5EE-33C63A40CF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5979591" cy="6858000"/>
          </a:xfrm>
          <a:custGeom>
            <a:avLst/>
            <a:gdLst>
              <a:gd name="connsiteX0" fmla="*/ 7092985 w 7092985"/>
              <a:gd name="connsiteY0" fmla="*/ 6858000 h 6858000"/>
              <a:gd name="connsiteX1" fmla="*/ 0 w 7092985"/>
              <a:gd name="connsiteY1" fmla="*/ 6858000 h 6858000"/>
              <a:gd name="connsiteX2" fmla="*/ 0 w 7092985"/>
              <a:gd name="connsiteY2" fmla="*/ 0 h 6858000"/>
              <a:gd name="connsiteX3" fmla="*/ 3916831 w 709298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92985" h="6858000">
                <a:moveTo>
                  <a:pt x="709298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3916831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C7D350-0AF2-4EDA-8838-0110845EE7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4088"/>
            <a:ext cx="3529953" cy="2980944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Google </a:t>
            </a:r>
            <a:r>
              <a:rPr lang="en-US" b="1" dirty="0" err="1">
                <a:solidFill>
                  <a:schemeClr val="bg1"/>
                </a:solidFill>
              </a:rPr>
              <a:t>Colab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39132B-B9E0-4136-BFD8-363C77CE85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55767" y="2319768"/>
            <a:ext cx="5135293" cy="2240094"/>
          </a:xfrm>
        </p:spPr>
        <p:txBody>
          <a:bodyPr anchor="t">
            <a:noAutofit/>
          </a:bodyPr>
          <a:lstStyle/>
          <a:p>
            <a:r>
              <a:rPr lang="en-US" sz="1800" b="1" dirty="0" err="1"/>
              <a:t>Colab</a:t>
            </a:r>
            <a:r>
              <a:rPr lang="en-US" sz="1800" dirty="0"/>
              <a:t> (</a:t>
            </a:r>
            <a:r>
              <a:rPr lang="en-US" sz="1800" dirty="0" err="1"/>
              <a:t>Colaboratory</a:t>
            </a:r>
            <a:r>
              <a:rPr lang="en-US" sz="1800" dirty="0"/>
              <a:t>) is a tool to </a:t>
            </a:r>
            <a:r>
              <a:rPr lang="en-US" sz="1800" b="1" dirty="0"/>
              <a:t>write</a:t>
            </a:r>
            <a:r>
              <a:rPr lang="en-US" sz="1800" dirty="0"/>
              <a:t>, </a:t>
            </a:r>
            <a:r>
              <a:rPr lang="en-US" sz="1800" b="1" dirty="0"/>
              <a:t>execute</a:t>
            </a:r>
            <a:r>
              <a:rPr lang="en-US" sz="1800" dirty="0"/>
              <a:t> and </a:t>
            </a:r>
            <a:r>
              <a:rPr lang="en-US" sz="1800" b="1" dirty="0"/>
              <a:t>share</a:t>
            </a:r>
            <a:r>
              <a:rPr lang="en-US" sz="1800" dirty="0"/>
              <a:t> </a:t>
            </a:r>
            <a:r>
              <a:rPr lang="en-US" sz="1800" b="1" dirty="0"/>
              <a:t>python code </a:t>
            </a:r>
            <a:r>
              <a:rPr lang="en-US" sz="1800" dirty="0"/>
              <a:t>through the </a:t>
            </a:r>
            <a:r>
              <a:rPr lang="en-US" sz="1800" b="1" dirty="0"/>
              <a:t>browser</a:t>
            </a:r>
            <a:endParaRPr lang="en-US" sz="1800" dirty="0"/>
          </a:p>
          <a:p>
            <a:r>
              <a:rPr lang="en-US" sz="1800" dirty="0" err="1"/>
              <a:t>Colab</a:t>
            </a:r>
            <a:r>
              <a:rPr lang="en-US" sz="1800" dirty="0"/>
              <a:t> is especially well suited to </a:t>
            </a:r>
            <a:r>
              <a:rPr lang="en-US" sz="1800" b="1" dirty="0"/>
              <a:t>machine learning</a:t>
            </a:r>
            <a:r>
              <a:rPr lang="en-US" sz="1800" dirty="0"/>
              <a:t>, </a:t>
            </a:r>
            <a:r>
              <a:rPr lang="en-US" sz="1800" b="1" dirty="0"/>
              <a:t>data analysis</a:t>
            </a:r>
            <a:r>
              <a:rPr lang="en-US" sz="1800" dirty="0"/>
              <a:t> and </a:t>
            </a:r>
            <a:r>
              <a:rPr lang="en-US" sz="1800" b="1" dirty="0"/>
              <a:t>education</a:t>
            </a:r>
            <a:r>
              <a:rPr lang="en-US" sz="1800" dirty="0"/>
              <a:t>. </a:t>
            </a:r>
          </a:p>
          <a:p>
            <a:r>
              <a:rPr lang="en-US" sz="1800" dirty="0" err="1"/>
              <a:t>Colab</a:t>
            </a:r>
            <a:r>
              <a:rPr lang="en-US" sz="1800" dirty="0"/>
              <a:t> is a </a:t>
            </a:r>
            <a:r>
              <a:rPr lang="en-US" sz="1800" b="1" dirty="0"/>
              <a:t>hosted Jupyter notebook service</a:t>
            </a:r>
            <a:r>
              <a:rPr lang="en-US" sz="1800" dirty="0"/>
              <a:t> that requires </a:t>
            </a:r>
            <a:r>
              <a:rPr lang="en-US" sz="1800" b="1" u="sng" dirty="0"/>
              <a:t>no setup</a:t>
            </a:r>
            <a:r>
              <a:rPr lang="en-US" sz="1800" u="sng" dirty="0"/>
              <a:t> </a:t>
            </a:r>
            <a:r>
              <a:rPr lang="en-US" sz="1800" dirty="0"/>
              <a:t>to use, while providing </a:t>
            </a:r>
            <a:r>
              <a:rPr lang="en-US" sz="1800" b="1" u="sng" dirty="0"/>
              <a:t>free access</a:t>
            </a:r>
            <a:r>
              <a:rPr lang="en-US" sz="1800" dirty="0"/>
              <a:t> to computing </a:t>
            </a:r>
            <a:r>
              <a:rPr lang="en-US" sz="1800" b="1" u="sng" dirty="0"/>
              <a:t>resources</a:t>
            </a:r>
            <a:r>
              <a:rPr lang="en-US" sz="1800" dirty="0"/>
              <a:t> including GPUs</a:t>
            </a:r>
          </a:p>
          <a:p>
            <a:r>
              <a:rPr lang="en-US" sz="1800" dirty="0"/>
              <a:t>It is </a:t>
            </a:r>
            <a:r>
              <a:rPr lang="en-US" sz="1800" b="1" dirty="0"/>
              <a:t>connected</a:t>
            </a:r>
            <a:r>
              <a:rPr lang="en-US" sz="1800" dirty="0"/>
              <a:t> to a </a:t>
            </a:r>
            <a:r>
              <a:rPr lang="en-US" sz="1800" b="1" dirty="0"/>
              <a:t>Google account</a:t>
            </a:r>
            <a:r>
              <a:rPr lang="en-US" sz="1800" dirty="0"/>
              <a:t> and </a:t>
            </a:r>
            <a:r>
              <a:rPr lang="en-US" sz="1800" b="1" dirty="0"/>
              <a:t>data</a:t>
            </a:r>
            <a:r>
              <a:rPr lang="en-US" sz="1800" dirty="0"/>
              <a:t> can be </a:t>
            </a:r>
            <a:r>
              <a:rPr lang="en-US" sz="1800" b="1" dirty="0"/>
              <a:t>accessed</a:t>
            </a:r>
            <a:r>
              <a:rPr lang="en-US" sz="1800" dirty="0"/>
              <a:t> through </a:t>
            </a:r>
            <a:r>
              <a:rPr lang="en-US" sz="1800" b="1" dirty="0"/>
              <a:t>Google Drive</a:t>
            </a:r>
            <a:r>
              <a:rPr lang="en-US" sz="1800" dirty="0"/>
              <a:t>.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F759F40-E7D0-46D2-960F-9E85271FC273}"/>
              </a:ext>
            </a:extLst>
          </p:cNvPr>
          <p:cNvSpPr/>
          <p:nvPr/>
        </p:nvSpPr>
        <p:spPr>
          <a:xfrm>
            <a:off x="2170739" y="2700622"/>
            <a:ext cx="1165442" cy="1165442"/>
          </a:xfrm>
          <a:prstGeom prst="ellipse">
            <a:avLst/>
          </a:prstGeom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/>
        </p:style>
      </p:sp>
      <p:sp>
        <p:nvSpPr>
          <p:cNvPr id="13" name="Rectangle 12" descr="Laptop">
            <a:extLst>
              <a:ext uri="{FF2B5EF4-FFF2-40B4-BE49-F238E27FC236}">
                <a16:creationId xmlns:a16="http://schemas.microsoft.com/office/drawing/2014/main" id="{23D7A241-0B03-4ABE-BBFE-CDE771DAA4CB}"/>
              </a:ext>
            </a:extLst>
          </p:cNvPr>
          <p:cNvSpPr/>
          <p:nvPr/>
        </p:nvSpPr>
        <p:spPr>
          <a:xfrm>
            <a:off x="2419112" y="2948995"/>
            <a:ext cx="668696" cy="668696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5122" name="Picture 2" descr="What is Google Colab?">
            <a:extLst>
              <a:ext uri="{FF2B5EF4-FFF2-40B4-BE49-F238E27FC236}">
                <a16:creationId xmlns:a16="http://schemas.microsoft.com/office/drawing/2014/main" id="{1C2B7FB1-18B3-45C8-BC22-901168EA7B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7506" y="235582"/>
            <a:ext cx="4511815" cy="1994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757541F-6C83-40BA-BF8D-00616E2DCB31}"/>
              </a:ext>
            </a:extLst>
          </p:cNvPr>
          <p:cNvSpPr txBox="1"/>
          <p:nvPr/>
        </p:nvSpPr>
        <p:spPr>
          <a:xfrm>
            <a:off x="7152041" y="5631485"/>
            <a:ext cx="34970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u="sng" dirty="0">
                <a:hlinkClick r:id="rId5"/>
              </a:rPr>
              <a:t>https://colab.research.google.com/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626942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C1DEB374-A1D0-48A1-B178-959E6F2433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3" y="-478"/>
            <a:ext cx="6378162" cy="6858478"/>
          </a:xfrm>
          <a:custGeom>
            <a:avLst/>
            <a:gdLst>
              <a:gd name="connsiteX0" fmla="*/ 0 w 6378162"/>
              <a:gd name="connsiteY0" fmla="*/ 6858478 h 6858478"/>
              <a:gd name="connsiteX1" fmla="*/ 6378162 w 6378162"/>
              <a:gd name="connsiteY1" fmla="*/ 6858478 h 6858478"/>
              <a:gd name="connsiteX2" fmla="*/ 3201787 w 6378162"/>
              <a:gd name="connsiteY2" fmla="*/ 0 h 6858478"/>
              <a:gd name="connsiteX3" fmla="*/ 3196210 w 6378162"/>
              <a:gd name="connsiteY3" fmla="*/ 0 h 6858478"/>
              <a:gd name="connsiteX4" fmla="*/ 2129982 w 6378162"/>
              <a:gd name="connsiteY4" fmla="*/ 0 h 6858478"/>
              <a:gd name="connsiteX5" fmla="*/ 0 w 6378162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378162" h="6858478">
                <a:moveTo>
                  <a:pt x="0" y="6858478"/>
                </a:moveTo>
                <a:lnTo>
                  <a:pt x="6378162" y="6858478"/>
                </a:lnTo>
                <a:lnTo>
                  <a:pt x="3201787" y="0"/>
                </a:lnTo>
                <a:lnTo>
                  <a:pt x="3196210" y="0"/>
                </a:lnTo>
                <a:lnTo>
                  <a:pt x="2129982" y="0"/>
                </a:lnTo>
                <a:lnTo>
                  <a:pt x="0" y="0"/>
                </a:lnTo>
                <a:close/>
              </a:path>
            </a:pathLst>
          </a:custGeom>
          <a:solidFill>
            <a:sysClr val="windowText" lastClr="000000">
              <a:lumMod val="85000"/>
              <a:lumOff val="15000"/>
              <a:alpha val="70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2D92A3ED-9854-4AD9-88FB-0EC89C9396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3" y="-478"/>
            <a:ext cx="5972343" cy="6858478"/>
          </a:xfrm>
          <a:custGeom>
            <a:avLst/>
            <a:gdLst>
              <a:gd name="connsiteX0" fmla="*/ 0 w 5972343"/>
              <a:gd name="connsiteY0" fmla="*/ 6858478 h 6858478"/>
              <a:gd name="connsiteX1" fmla="*/ 5972343 w 5972343"/>
              <a:gd name="connsiteY1" fmla="*/ 6858478 h 6858478"/>
              <a:gd name="connsiteX2" fmla="*/ 2795968 w 5972343"/>
              <a:gd name="connsiteY2" fmla="*/ 0 h 6858478"/>
              <a:gd name="connsiteX3" fmla="*/ 2790391 w 5972343"/>
              <a:gd name="connsiteY3" fmla="*/ 0 h 6858478"/>
              <a:gd name="connsiteX4" fmla="*/ 1724163 w 5972343"/>
              <a:gd name="connsiteY4" fmla="*/ 0 h 6858478"/>
              <a:gd name="connsiteX5" fmla="*/ 0 w 5972343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72343" h="6858478">
                <a:moveTo>
                  <a:pt x="0" y="6858478"/>
                </a:moveTo>
                <a:lnTo>
                  <a:pt x="5972343" y="6858478"/>
                </a:lnTo>
                <a:lnTo>
                  <a:pt x="2795968" y="0"/>
                </a:lnTo>
                <a:lnTo>
                  <a:pt x="2790391" y="0"/>
                </a:lnTo>
                <a:lnTo>
                  <a:pt x="1724163" y="0"/>
                </a:lnTo>
                <a:lnTo>
                  <a:pt x="0" y="0"/>
                </a:lnTo>
                <a:close/>
              </a:path>
            </a:pathLst>
          </a:custGeom>
          <a:solidFill>
            <a:sysClr val="windowText" lastClr="000000">
              <a:lumMod val="85000"/>
              <a:lumOff val="1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A203DD-E4E7-4F96-A0E4-6918FC4F6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42762"/>
            <a:ext cx="3276601" cy="3294351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Taking Control of Your Code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9707DB-2EF4-4567-8F65-A3EC560907AC}"/>
              </a:ext>
            </a:extLst>
          </p:cNvPr>
          <p:cNvSpPr txBox="1"/>
          <p:nvPr/>
        </p:nvSpPr>
        <p:spPr>
          <a:xfrm>
            <a:off x="5668673" y="1394617"/>
            <a:ext cx="4219794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ym typeface="Wingdings" panose="05000000000000000000" pitchFamily="2" charset="2"/>
              </a:rPr>
              <a:t>Version control</a:t>
            </a:r>
            <a:r>
              <a:rPr lang="en-US" b="1" dirty="0">
                <a:sym typeface="Wingdings" panose="05000000000000000000" pitchFamily="2" charset="2"/>
              </a:rPr>
              <a:t> </a:t>
            </a:r>
          </a:p>
          <a:p>
            <a:endParaRPr lang="en-US" b="1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It is a system that</a:t>
            </a:r>
            <a:r>
              <a:rPr lang="en-US" b="1" dirty="0">
                <a:sym typeface="Wingdings" panose="05000000000000000000" pitchFamily="2" charset="2"/>
              </a:rPr>
              <a:t> records changes </a:t>
            </a:r>
            <a:r>
              <a:rPr lang="en-US" dirty="0">
                <a:sym typeface="Wingdings" panose="05000000000000000000" pitchFamily="2" charset="2"/>
              </a:rPr>
              <a:t>to a file or set of files over time so that you can </a:t>
            </a:r>
            <a:r>
              <a:rPr lang="en-US" b="1" dirty="0">
                <a:sym typeface="Wingdings" panose="05000000000000000000" pitchFamily="2" charset="2"/>
              </a:rPr>
              <a:t>recall specific versions </a:t>
            </a:r>
            <a:r>
              <a:rPr lang="en-US" dirty="0">
                <a:sym typeface="Wingdings" panose="05000000000000000000" pitchFamily="2" charset="2"/>
              </a:rPr>
              <a:t>(history)</a:t>
            </a:r>
          </a:p>
          <a:p>
            <a:endParaRPr lang="en-US" b="1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ym typeface="Wingdings" panose="05000000000000000000" pitchFamily="2" charset="2"/>
              </a:rPr>
              <a:t>Important</a:t>
            </a:r>
            <a:r>
              <a:rPr lang="en-US" dirty="0">
                <a:sym typeface="Wingdings" panose="05000000000000000000" pitchFamily="2" charset="2"/>
              </a:rPr>
              <a:t> in coding, especially when the code is accessed by “many” people (&gt;1)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A good way to </a:t>
            </a:r>
            <a:r>
              <a:rPr lang="en-US" b="1" dirty="0">
                <a:sym typeface="Wingdings" panose="05000000000000000000" pitchFamily="2" charset="2"/>
              </a:rPr>
              <a:t>share your code </a:t>
            </a:r>
            <a:r>
              <a:rPr lang="en-US" dirty="0">
                <a:sym typeface="Wingdings" panose="05000000000000000000" pitchFamily="2" charset="2"/>
              </a:rPr>
              <a:t>with others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70862D89-F600-4DC6-823F-C2C4B4C675BA}"/>
              </a:ext>
            </a:extLst>
          </p:cNvPr>
          <p:cNvGrpSpPr/>
          <p:nvPr/>
        </p:nvGrpSpPr>
        <p:grpSpPr>
          <a:xfrm>
            <a:off x="5957623" y="25460"/>
            <a:ext cx="6304895" cy="1168040"/>
            <a:chOff x="5957623" y="25460"/>
            <a:chExt cx="6304895" cy="1168040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795EA6B1-3D3A-4459-8E94-E2A4FE5BF3B8}"/>
                </a:ext>
              </a:extLst>
            </p:cNvPr>
            <p:cNvGrpSpPr/>
            <p:nvPr/>
          </p:nvGrpSpPr>
          <p:grpSpPr>
            <a:xfrm>
              <a:off x="8327873" y="25460"/>
              <a:ext cx="1421437" cy="826593"/>
              <a:chOff x="8253774" y="332624"/>
              <a:chExt cx="1421437" cy="826593"/>
            </a:xfrm>
          </p:grpSpPr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F3F2EE1-613A-4A1B-BAB8-FDB9A3B56AF8}"/>
                  </a:ext>
                </a:extLst>
              </p:cNvPr>
              <p:cNvSpPr txBox="1"/>
              <p:nvPr/>
            </p:nvSpPr>
            <p:spPr>
              <a:xfrm>
                <a:off x="8253774" y="912996"/>
                <a:ext cx="1421437" cy="246221"/>
              </a:xfrm>
              <a:prstGeom prst="rect">
                <a:avLst/>
              </a:prstGeom>
              <a:ln w="9525">
                <a:noFill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sz="1000" dirty="0"/>
                  <a:t>manuscript_draft3.doc</a:t>
                </a:r>
                <a:endParaRPr lang="en-GB" sz="1000" dirty="0"/>
              </a:p>
            </p:txBody>
          </p:sp>
          <p:pic>
            <p:nvPicPr>
              <p:cNvPr id="22" name="Graphic 21" descr="Monster Truck outline">
                <a:extLst>
                  <a:ext uri="{FF2B5EF4-FFF2-40B4-BE49-F238E27FC236}">
                    <a16:creationId xmlns:a16="http://schemas.microsoft.com/office/drawing/2014/main" id="{9A58343A-8991-4996-B267-D386305C20C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8597118" y="332624"/>
                <a:ext cx="624548" cy="624548"/>
              </a:xfrm>
              <a:prstGeom prst="rect">
                <a:avLst/>
              </a:prstGeom>
            </p:spPr>
          </p:pic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906C95B6-D369-40E2-BCAA-9EC2D73D194A}"/>
                </a:ext>
              </a:extLst>
            </p:cNvPr>
            <p:cNvGrpSpPr/>
            <p:nvPr/>
          </p:nvGrpSpPr>
          <p:grpSpPr>
            <a:xfrm>
              <a:off x="7112403" y="29506"/>
              <a:ext cx="1421437" cy="803694"/>
              <a:chOff x="7041401" y="380745"/>
              <a:chExt cx="1421437" cy="803694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1DFB0E9-C15B-4939-981D-4A043228109E}"/>
                  </a:ext>
                </a:extLst>
              </p:cNvPr>
              <p:cNvSpPr txBox="1"/>
              <p:nvPr/>
            </p:nvSpPr>
            <p:spPr>
              <a:xfrm>
                <a:off x="7041401" y="960602"/>
                <a:ext cx="1421437" cy="223837"/>
              </a:xfrm>
              <a:prstGeom prst="rect">
                <a:avLst/>
              </a:prstGeom>
              <a:noFill/>
              <a:ln w="9525">
                <a:noFill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sz="1000" dirty="0"/>
                  <a:t>manuscript_draft2.doc</a:t>
                </a:r>
                <a:endParaRPr lang="en-GB" sz="1000" dirty="0"/>
              </a:p>
            </p:txBody>
          </p:sp>
          <p:pic>
            <p:nvPicPr>
              <p:cNvPr id="28" name="Graphic 27" descr="Scooter outline">
                <a:extLst>
                  <a:ext uri="{FF2B5EF4-FFF2-40B4-BE49-F238E27FC236}">
                    <a16:creationId xmlns:a16="http://schemas.microsoft.com/office/drawing/2014/main" id="{53464DFC-D75B-449E-BFA1-580464D6F1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7408618" y="380745"/>
                <a:ext cx="687003" cy="687003"/>
              </a:xfrm>
              <a:prstGeom prst="rect">
                <a:avLst/>
              </a:prstGeom>
            </p:spPr>
          </p:pic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4BACC754-7875-4551-9FE2-7D1E66D3B4BE}"/>
                </a:ext>
              </a:extLst>
            </p:cNvPr>
            <p:cNvGrpSpPr/>
            <p:nvPr/>
          </p:nvGrpSpPr>
          <p:grpSpPr>
            <a:xfrm>
              <a:off x="5957623" y="29506"/>
              <a:ext cx="1421437" cy="803694"/>
              <a:chOff x="5850189" y="380745"/>
              <a:chExt cx="1421437" cy="803694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5FB67E5-688C-49CC-A660-D34CDDCE7278}"/>
                  </a:ext>
                </a:extLst>
              </p:cNvPr>
              <p:cNvSpPr txBox="1"/>
              <p:nvPr/>
            </p:nvSpPr>
            <p:spPr>
              <a:xfrm>
                <a:off x="5850189" y="960602"/>
                <a:ext cx="1421437" cy="223837"/>
              </a:xfrm>
              <a:prstGeom prst="rect">
                <a:avLst/>
              </a:prstGeom>
              <a:noFill/>
              <a:ln w="9525">
                <a:noFill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sz="1000" dirty="0"/>
                  <a:t>manuscript_draft.doc</a:t>
                </a:r>
                <a:endParaRPr lang="en-GB" sz="1000" dirty="0"/>
              </a:p>
            </p:txBody>
          </p:sp>
          <p:pic>
            <p:nvPicPr>
              <p:cNvPr id="30" name="Graphic 29" descr="Tricycle outline">
                <a:extLst>
                  <a:ext uri="{FF2B5EF4-FFF2-40B4-BE49-F238E27FC236}">
                    <a16:creationId xmlns:a16="http://schemas.microsoft.com/office/drawing/2014/main" id="{DFEB59A0-8754-4F24-BCF6-6F223D3E9A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6217406" y="380745"/>
                <a:ext cx="687003" cy="687003"/>
              </a:xfrm>
              <a:prstGeom prst="rect">
                <a:avLst/>
              </a:prstGeom>
            </p:spPr>
          </p:pic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89208FB7-CCC6-45DB-910F-78E9E1A1E935}"/>
                </a:ext>
              </a:extLst>
            </p:cNvPr>
            <p:cNvGrpSpPr/>
            <p:nvPr/>
          </p:nvGrpSpPr>
          <p:grpSpPr>
            <a:xfrm>
              <a:off x="9555482" y="29506"/>
              <a:ext cx="1421437" cy="822547"/>
              <a:chOff x="9501715" y="332624"/>
              <a:chExt cx="1421437" cy="822547"/>
            </a:xfrm>
          </p:grpSpPr>
          <p:pic>
            <p:nvPicPr>
              <p:cNvPr id="9" name="Graphic 8" descr="Airplane outline">
                <a:extLst>
                  <a:ext uri="{FF2B5EF4-FFF2-40B4-BE49-F238E27FC236}">
                    <a16:creationId xmlns:a16="http://schemas.microsoft.com/office/drawing/2014/main" id="{695D1017-DF03-442D-AB54-648174CFF5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9801399" y="332624"/>
                <a:ext cx="624548" cy="624548"/>
              </a:xfrm>
              <a:prstGeom prst="rect">
                <a:avLst/>
              </a:prstGeom>
            </p:spPr>
          </p:pic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50B2B78-9B0A-4EF4-8482-8921D90318CF}"/>
                  </a:ext>
                </a:extLst>
              </p:cNvPr>
              <p:cNvSpPr txBox="1"/>
              <p:nvPr/>
            </p:nvSpPr>
            <p:spPr>
              <a:xfrm>
                <a:off x="9501715" y="908950"/>
                <a:ext cx="1421437" cy="246221"/>
              </a:xfrm>
              <a:prstGeom prst="rect">
                <a:avLst/>
              </a:prstGeom>
              <a:noFill/>
              <a:ln w="9525">
                <a:noFill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sz="1000" dirty="0"/>
                  <a:t>manuscript_final1.doc</a:t>
                </a:r>
                <a:endParaRPr lang="en-GB" sz="1000" dirty="0"/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3C0EDE6D-E203-4B79-8608-2AC49A961A02}"/>
                </a:ext>
              </a:extLst>
            </p:cNvPr>
            <p:cNvGrpSpPr/>
            <p:nvPr/>
          </p:nvGrpSpPr>
          <p:grpSpPr>
            <a:xfrm>
              <a:off x="10841081" y="29506"/>
              <a:ext cx="1421437" cy="1163994"/>
              <a:chOff x="10106375" y="1525458"/>
              <a:chExt cx="1421437" cy="1163994"/>
            </a:xfrm>
          </p:grpSpPr>
          <p:pic>
            <p:nvPicPr>
              <p:cNvPr id="24" name="Graphic 23" descr="Pegasus outline">
                <a:extLst>
                  <a:ext uri="{FF2B5EF4-FFF2-40B4-BE49-F238E27FC236}">
                    <a16:creationId xmlns:a16="http://schemas.microsoft.com/office/drawing/2014/main" id="{2479EA93-1BC5-4D51-8F90-FA63608A92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10473592" y="1525458"/>
                <a:ext cx="687003" cy="687003"/>
              </a:xfrm>
              <a:prstGeom prst="rect">
                <a:avLst/>
              </a:prstGeom>
            </p:spPr>
          </p:pic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3CDF26C-6B1D-4873-8EF6-100D366903ED}"/>
                  </a:ext>
                </a:extLst>
              </p:cNvPr>
              <p:cNvSpPr txBox="1"/>
              <p:nvPr/>
            </p:nvSpPr>
            <p:spPr>
              <a:xfrm>
                <a:off x="10106375" y="2135454"/>
                <a:ext cx="1421437" cy="553998"/>
              </a:xfrm>
              <a:prstGeom prst="rect">
                <a:avLst/>
              </a:prstGeom>
              <a:noFill/>
              <a:ln w="9525">
                <a:noFill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sz="1000" dirty="0"/>
                  <a:t>manuscript_final33_mod_JADH_GGS_final44_reviewed_FH_2.2.1.doc</a:t>
                </a:r>
                <a:endParaRPr lang="en-GB" sz="1000" dirty="0"/>
              </a:p>
            </p:txBody>
          </p:sp>
        </p:grp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18F9C639-6B3A-4390-A65E-59F3248E7F6B}"/>
                </a:ext>
              </a:extLst>
            </p:cNvPr>
            <p:cNvSpPr/>
            <p:nvPr/>
          </p:nvSpPr>
          <p:spPr>
            <a:xfrm>
              <a:off x="10508112" y="344930"/>
              <a:ext cx="92807" cy="97832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52D6982C-4D69-42D9-97C4-E83E1F892CD0}"/>
                </a:ext>
              </a:extLst>
            </p:cNvPr>
            <p:cNvSpPr/>
            <p:nvPr/>
          </p:nvSpPr>
          <p:spPr>
            <a:xfrm>
              <a:off x="10693892" y="339220"/>
              <a:ext cx="92807" cy="97832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6C5E5D2F-FC49-41EF-B995-94813EBAE18F}"/>
                </a:ext>
              </a:extLst>
            </p:cNvPr>
            <p:cNvSpPr/>
            <p:nvPr/>
          </p:nvSpPr>
          <p:spPr>
            <a:xfrm>
              <a:off x="10880837" y="345504"/>
              <a:ext cx="92807" cy="97832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45" name="Google Shape;184;p13" descr="Google Shape;184;p13">
            <a:extLst>
              <a:ext uri="{FF2B5EF4-FFF2-40B4-BE49-F238E27FC236}">
                <a16:creationId xmlns:a16="http://schemas.microsoft.com/office/drawing/2014/main" id="{885BE074-1106-49A0-915B-A8817FDEF66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841844" y="2210634"/>
            <a:ext cx="2263600" cy="1932539"/>
          </a:xfrm>
          <a:prstGeom prst="rect">
            <a:avLst/>
          </a:prstGeom>
          <a:ln w="12700">
            <a:miter lim="400000"/>
          </a:ln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5060C5D3-ACD9-4408-84D1-D905167DBBC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609980" y="5951692"/>
            <a:ext cx="1495464" cy="845618"/>
          </a:xfrm>
          <a:prstGeom prst="rect">
            <a:avLst/>
          </a:prstGeom>
        </p:spPr>
      </p:pic>
      <p:pic>
        <p:nvPicPr>
          <p:cNvPr id="49" name="Picture 48" descr="Logo, icon, company name&#10;&#10;Description automatically generated">
            <a:extLst>
              <a:ext uri="{FF2B5EF4-FFF2-40B4-BE49-F238E27FC236}">
                <a16:creationId xmlns:a16="http://schemas.microsoft.com/office/drawing/2014/main" id="{DB40BF70-12D2-4957-9856-D55FE56ABFA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1648" y="6218729"/>
            <a:ext cx="639271" cy="639271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08A3AA88-BD09-4560-9A72-E17FA7284CE6}"/>
              </a:ext>
            </a:extLst>
          </p:cNvPr>
          <p:cNvSpPr txBox="1"/>
          <p:nvPr/>
        </p:nvSpPr>
        <p:spPr>
          <a:xfrm>
            <a:off x="10341431" y="5797803"/>
            <a:ext cx="13198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Recommended</a:t>
            </a:r>
            <a:endParaRPr lang="en-GB" sz="1400" b="1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848245FE-B13F-4145-B7C5-8755A7137B7B}"/>
              </a:ext>
            </a:extLst>
          </p:cNvPr>
          <p:cNvSpPr/>
          <p:nvPr/>
        </p:nvSpPr>
        <p:spPr>
          <a:xfrm>
            <a:off x="10038170" y="5858634"/>
            <a:ext cx="2153830" cy="990091"/>
          </a:xfrm>
          <a:prstGeom prst="rect">
            <a:avLst/>
          </a:prstGeom>
          <a:noFill/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CF1C487F-BE0D-4C12-8AEA-25924DCA2250}"/>
              </a:ext>
            </a:extLst>
          </p:cNvPr>
          <p:cNvCxnSpPr>
            <a:cxnSpLocks/>
          </p:cNvCxnSpPr>
          <p:nvPr/>
        </p:nvCxnSpPr>
        <p:spPr>
          <a:xfrm flipV="1">
            <a:off x="5931639" y="1229865"/>
            <a:ext cx="6173805" cy="16184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1D90D9EE-34D9-47A7-AC0E-577FC5FABF68}"/>
              </a:ext>
            </a:extLst>
          </p:cNvPr>
          <p:cNvSpPr txBox="1"/>
          <p:nvPr/>
        </p:nvSpPr>
        <p:spPr>
          <a:xfrm>
            <a:off x="3561122" y="6142153"/>
            <a:ext cx="64884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hlinkClick r:id="rId15"/>
              </a:rPr>
              <a:t>https://github.com/Center-for-Health-Data-Science/PythonTsunami</a:t>
            </a:r>
            <a:endParaRPr lang="en-GB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0CABEB17-FB75-4E19-AA7A-213C1E188C2A}"/>
              </a:ext>
            </a:extLst>
          </p:cNvPr>
          <p:cNvSpPr txBox="1"/>
          <p:nvPr/>
        </p:nvSpPr>
        <p:spPr>
          <a:xfrm>
            <a:off x="5668673" y="4810715"/>
            <a:ext cx="57127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ym typeface="Wingdings" panose="05000000000000000000" pitchFamily="2" charset="2"/>
              </a:rPr>
              <a:t>Git</a:t>
            </a:r>
            <a:r>
              <a:rPr lang="en-US" dirty="0">
                <a:sym typeface="Wingdings" panose="05000000000000000000" pitchFamily="2" charset="2"/>
              </a:rPr>
              <a:t> is a software for </a:t>
            </a:r>
            <a:r>
              <a:rPr lang="en-US" b="1" dirty="0">
                <a:sym typeface="Wingdings" panose="05000000000000000000" pitchFamily="2" charset="2"/>
              </a:rPr>
              <a:t>tracking changes</a:t>
            </a:r>
            <a:r>
              <a:rPr lang="en-US" dirty="0">
                <a:sym typeface="Wingdings" panose="05000000000000000000" pitchFamily="2" charset="2"/>
              </a:rPr>
              <a:t> and </a:t>
            </a:r>
            <a:r>
              <a:rPr lang="en-US" b="1" dirty="0">
                <a:sym typeface="Wingdings" panose="05000000000000000000" pitchFamily="2" charset="2"/>
              </a:rPr>
              <a:t>coordinating </a:t>
            </a:r>
            <a:r>
              <a:rPr lang="en-US" dirty="0">
                <a:sym typeface="Wingdings" panose="05000000000000000000" pitchFamily="2" charset="2"/>
              </a:rPr>
              <a:t>work among collaborators developing 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ym typeface="Wingdings" panose="05000000000000000000" pitchFamily="2" charset="2"/>
              </a:rPr>
              <a:t>GitHub </a:t>
            </a:r>
            <a:r>
              <a:rPr lang="en-US" dirty="0">
                <a:sym typeface="Wingdings" panose="05000000000000000000" pitchFamily="2" charset="2"/>
              </a:rPr>
              <a:t>facilitates access to Git’s functionality</a:t>
            </a:r>
            <a:endParaRPr lang="en-US" b="1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BD9C7118-DB78-4470-8EC6-BCBC3C18A3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2154" y="4901664"/>
            <a:ext cx="577688" cy="241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GitHub Logo | Symbol, History, PNG (3840*2160)">
            <a:extLst>
              <a:ext uri="{FF2B5EF4-FFF2-40B4-BE49-F238E27FC236}">
                <a16:creationId xmlns:a16="http://schemas.microsoft.com/office/drawing/2014/main" id="{871F642D-5AA0-4CE2-A908-9BABF9213B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2154" y="5295251"/>
            <a:ext cx="727742" cy="409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96442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Oval 81">
            <a:extLst>
              <a:ext uri="{FF2B5EF4-FFF2-40B4-BE49-F238E27FC236}">
                <a16:creationId xmlns:a16="http://schemas.microsoft.com/office/drawing/2014/main" id="{54A709FC-1ADC-45CD-856D-3B1A50C583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5495" y="197110"/>
            <a:ext cx="2020824" cy="202082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4" name="Freeform: Shape 83">
            <a:extLst>
              <a:ext uri="{FF2B5EF4-FFF2-40B4-BE49-F238E27FC236}">
                <a16:creationId xmlns:a16="http://schemas.microsoft.com/office/drawing/2014/main" id="{AE67272E-0E66-4396-9C0C-4E154CCE20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0087" y="361702"/>
            <a:ext cx="1691640" cy="1691640"/>
          </a:xfrm>
          <a:custGeom>
            <a:avLst/>
            <a:gdLst>
              <a:gd name="connsiteX0" fmla="*/ 845820 w 1691640"/>
              <a:gd name="connsiteY0" fmla="*/ 0 h 1691640"/>
              <a:gd name="connsiteX1" fmla="*/ 1691640 w 1691640"/>
              <a:gd name="connsiteY1" fmla="*/ 845820 h 1691640"/>
              <a:gd name="connsiteX2" fmla="*/ 845820 w 1691640"/>
              <a:gd name="connsiteY2" fmla="*/ 1691640 h 1691640"/>
              <a:gd name="connsiteX3" fmla="*/ 0 w 1691640"/>
              <a:gd name="connsiteY3" fmla="*/ 845820 h 1691640"/>
              <a:gd name="connsiteX4" fmla="*/ 845820 w 1691640"/>
              <a:gd name="connsiteY4" fmla="*/ 0 h 1691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91640" h="1691640">
                <a:moveTo>
                  <a:pt x="845820" y="0"/>
                </a:moveTo>
                <a:cubicBezTo>
                  <a:pt x="1312954" y="0"/>
                  <a:pt x="1691640" y="378686"/>
                  <a:pt x="1691640" y="845820"/>
                </a:cubicBezTo>
                <a:cubicBezTo>
                  <a:pt x="1691640" y="1312954"/>
                  <a:pt x="1312954" y="1691640"/>
                  <a:pt x="845820" y="1691640"/>
                </a:cubicBezTo>
                <a:cubicBezTo>
                  <a:pt x="378687" y="1691640"/>
                  <a:pt x="0" y="1312954"/>
                  <a:pt x="0" y="845820"/>
                </a:cubicBezTo>
                <a:cubicBezTo>
                  <a:pt x="0" y="378686"/>
                  <a:pt x="378687" y="0"/>
                  <a:pt x="845820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BCB8E572-32F0-4C78-B268-2702C859FD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73660" y="2557569"/>
            <a:ext cx="3072384" cy="307238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7" name="Freeform: Shape 86">
            <a:extLst>
              <a:ext uri="{FF2B5EF4-FFF2-40B4-BE49-F238E27FC236}">
                <a16:creationId xmlns:a16="http://schemas.microsoft.com/office/drawing/2014/main" id="{BFC6224A-7B8A-4699-99DC-A6C9CD617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4932" y="1"/>
            <a:ext cx="4077068" cy="3445261"/>
          </a:xfrm>
          <a:custGeom>
            <a:avLst/>
            <a:gdLst>
              <a:gd name="connsiteX0" fmla="*/ 250035 w 4077068"/>
              <a:gd name="connsiteY0" fmla="*/ 0 h 3445261"/>
              <a:gd name="connsiteX1" fmla="*/ 4077068 w 4077068"/>
              <a:gd name="connsiteY1" fmla="*/ 0 h 3445261"/>
              <a:gd name="connsiteX2" fmla="*/ 4077068 w 4077068"/>
              <a:gd name="connsiteY2" fmla="*/ 2743040 h 3445261"/>
              <a:gd name="connsiteX3" fmla="*/ 4074154 w 4077068"/>
              <a:gd name="connsiteY3" fmla="*/ 2746247 h 3445261"/>
              <a:gd name="connsiteX4" fmla="*/ 2386584 w 4077068"/>
              <a:gd name="connsiteY4" fmla="*/ 3445261 h 3445261"/>
              <a:gd name="connsiteX5" fmla="*/ 0 w 4077068"/>
              <a:gd name="connsiteY5" fmla="*/ 1058677 h 3445261"/>
              <a:gd name="connsiteX6" fmla="*/ 187550 w 4077068"/>
              <a:gd name="connsiteY6" fmla="*/ 129711 h 3445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7068" h="3445261">
                <a:moveTo>
                  <a:pt x="250035" y="0"/>
                </a:moveTo>
                <a:lnTo>
                  <a:pt x="4077068" y="0"/>
                </a:lnTo>
                <a:lnTo>
                  <a:pt x="4077068" y="2743040"/>
                </a:lnTo>
                <a:lnTo>
                  <a:pt x="4074154" y="2746247"/>
                </a:lnTo>
                <a:cubicBezTo>
                  <a:pt x="3642267" y="3178134"/>
                  <a:pt x="3045621" y="3445261"/>
                  <a:pt x="2386584" y="3445261"/>
                </a:cubicBezTo>
                <a:cubicBezTo>
                  <a:pt x="1068510" y="3445261"/>
                  <a:pt x="0" y="2376751"/>
                  <a:pt x="0" y="1058677"/>
                </a:cubicBezTo>
                <a:cubicBezTo>
                  <a:pt x="0" y="729159"/>
                  <a:pt x="66782" y="415238"/>
                  <a:pt x="187550" y="129711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Freeform: Shape 88">
            <a:extLst>
              <a:ext uri="{FF2B5EF4-FFF2-40B4-BE49-F238E27FC236}">
                <a16:creationId xmlns:a16="http://schemas.microsoft.com/office/drawing/2014/main" id="{0611C424-EB44-492D-9C48-78BB0D5DC9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38252" y="2722161"/>
            <a:ext cx="2743200" cy="2743200"/>
          </a:xfrm>
          <a:custGeom>
            <a:avLst/>
            <a:gdLst>
              <a:gd name="connsiteX0" fmla="*/ 1371600 w 2743200"/>
              <a:gd name="connsiteY0" fmla="*/ 0 h 2743200"/>
              <a:gd name="connsiteX1" fmla="*/ 2743200 w 2743200"/>
              <a:gd name="connsiteY1" fmla="*/ 1371600 h 2743200"/>
              <a:gd name="connsiteX2" fmla="*/ 1371600 w 2743200"/>
              <a:gd name="connsiteY2" fmla="*/ 2743200 h 2743200"/>
              <a:gd name="connsiteX3" fmla="*/ 0 w 2743200"/>
              <a:gd name="connsiteY3" fmla="*/ 1371600 h 2743200"/>
              <a:gd name="connsiteX4" fmla="*/ 1371600 w 2743200"/>
              <a:gd name="connsiteY4" fmla="*/ 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43200" h="2743200">
                <a:moveTo>
                  <a:pt x="1371600" y="0"/>
                </a:moveTo>
                <a:cubicBezTo>
                  <a:pt x="2129114" y="0"/>
                  <a:pt x="2743200" y="614087"/>
                  <a:pt x="2743200" y="1371600"/>
                </a:cubicBezTo>
                <a:cubicBezTo>
                  <a:pt x="2743200" y="2129114"/>
                  <a:pt x="2129114" y="2743200"/>
                  <a:pt x="1371600" y="2743200"/>
                </a:cubicBezTo>
                <a:cubicBezTo>
                  <a:pt x="614087" y="2743200"/>
                  <a:pt x="0" y="2129114"/>
                  <a:pt x="0" y="1371600"/>
                </a:cubicBezTo>
                <a:cubicBezTo>
                  <a:pt x="0" y="614087"/>
                  <a:pt x="614087" y="0"/>
                  <a:pt x="1371600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Freeform: Shape 90">
            <a:extLst>
              <a:ext uri="{FF2B5EF4-FFF2-40B4-BE49-F238E27FC236}">
                <a16:creationId xmlns:a16="http://schemas.microsoft.com/office/drawing/2014/main" id="{59156A24-128C-4054-AAFF-F8CA5BA0E7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78624" y="3"/>
            <a:ext cx="3913376" cy="3281569"/>
          </a:xfrm>
          <a:custGeom>
            <a:avLst/>
            <a:gdLst>
              <a:gd name="connsiteX0" fmla="*/ 267865 w 3913376"/>
              <a:gd name="connsiteY0" fmla="*/ 0 h 3281569"/>
              <a:gd name="connsiteX1" fmla="*/ 3913376 w 3913376"/>
              <a:gd name="connsiteY1" fmla="*/ 0 h 3281569"/>
              <a:gd name="connsiteX2" fmla="*/ 3913376 w 3913376"/>
              <a:gd name="connsiteY2" fmla="*/ 2499938 h 3281569"/>
              <a:gd name="connsiteX3" fmla="*/ 3794714 w 3913376"/>
              <a:gd name="connsiteY3" fmla="*/ 2630499 h 3281569"/>
              <a:gd name="connsiteX4" fmla="*/ 2222892 w 3913376"/>
              <a:gd name="connsiteY4" fmla="*/ 3281569 h 3281569"/>
              <a:gd name="connsiteX5" fmla="*/ 0 w 3913376"/>
              <a:gd name="connsiteY5" fmla="*/ 1058677 h 3281569"/>
              <a:gd name="connsiteX6" fmla="*/ 174686 w 3913376"/>
              <a:gd name="connsiteY6" fmla="*/ 193427 h 3281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13376" h="3281569">
                <a:moveTo>
                  <a:pt x="267865" y="0"/>
                </a:moveTo>
                <a:lnTo>
                  <a:pt x="3913376" y="0"/>
                </a:lnTo>
                <a:lnTo>
                  <a:pt x="3913376" y="2499938"/>
                </a:lnTo>
                <a:lnTo>
                  <a:pt x="3794714" y="2630499"/>
                </a:lnTo>
                <a:cubicBezTo>
                  <a:pt x="3392450" y="3032763"/>
                  <a:pt x="2836727" y="3281569"/>
                  <a:pt x="2222892" y="3281569"/>
                </a:cubicBezTo>
                <a:cubicBezTo>
                  <a:pt x="995223" y="3281569"/>
                  <a:pt x="0" y="2286346"/>
                  <a:pt x="0" y="1058677"/>
                </a:cubicBezTo>
                <a:cubicBezTo>
                  <a:pt x="0" y="751760"/>
                  <a:pt x="62202" y="459370"/>
                  <a:pt x="174686" y="19342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Logo, icon, company name&#10;&#10;Description automatically generated">
            <a:extLst>
              <a:ext uri="{FF2B5EF4-FFF2-40B4-BE49-F238E27FC236}">
                <a16:creationId xmlns:a16="http://schemas.microsoft.com/office/drawing/2014/main" id="{94734A8A-08E8-42D2-A22C-1C87D1A2FC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7994" y="-77049"/>
            <a:ext cx="2956394" cy="2956394"/>
          </a:xfrm>
          <a:prstGeom prst="rect">
            <a:avLst/>
          </a:prstGeom>
        </p:spPr>
      </p:pic>
      <p:pic>
        <p:nvPicPr>
          <p:cNvPr id="7174" name="Picture 6" descr="Big Data Institute | LinkedIn">
            <a:extLst>
              <a:ext uri="{FF2B5EF4-FFF2-40B4-BE49-F238E27FC236}">
                <a16:creationId xmlns:a16="http://schemas.microsoft.com/office/drawing/2014/main" id="{B78A7A10-2B91-43EB-A7CA-1705F08127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58234" y="758101"/>
            <a:ext cx="918358" cy="918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3" name="Freeform: Shape 92">
            <a:extLst>
              <a:ext uri="{FF2B5EF4-FFF2-40B4-BE49-F238E27FC236}">
                <a16:creationId xmlns:a16="http://schemas.microsoft.com/office/drawing/2014/main" id="{646E8F12-06B4-4D6B-866C-1743B253C8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48370" y="3966828"/>
            <a:ext cx="3339958" cy="2891173"/>
          </a:xfrm>
          <a:custGeom>
            <a:avLst/>
            <a:gdLst>
              <a:gd name="connsiteX0" fmla="*/ 2002536 w 3339958"/>
              <a:gd name="connsiteY0" fmla="*/ 0 h 2891173"/>
              <a:gd name="connsiteX1" fmla="*/ 3276335 w 3339958"/>
              <a:gd name="connsiteY1" fmla="*/ 457282 h 2891173"/>
              <a:gd name="connsiteX2" fmla="*/ 3339958 w 3339958"/>
              <a:gd name="connsiteY2" fmla="*/ 515107 h 2891173"/>
              <a:gd name="connsiteX3" fmla="*/ 3339958 w 3339958"/>
              <a:gd name="connsiteY3" fmla="*/ 2891173 h 2891173"/>
              <a:gd name="connsiteX4" fmla="*/ 209954 w 3339958"/>
              <a:gd name="connsiteY4" fmla="*/ 2891173 h 2891173"/>
              <a:gd name="connsiteX5" fmla="*/ 157369 w 3339958"/>
              <a:gd name="connsiteY5" fmla="*/ 2782014 h 2891173"/>
              <a:gd name="connsiteX6" fmla="*/ 0 w 3339958"/>
              <a:gd name="connsiteY6" fmla="*/ 2002536 h 2891173"/>
              <a:gd name="connsiteX7" fmla="*/ 2002536 w 3339958"/>
              <a:gd name="connsiteY7" fmla="*/ 0 h 2891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39958" h="2891173">
                <a:moveTo>
                  <a:pt x="2002536" y="0"/>
                </a:moveTo>
                <a:cubicBezTo>
                  <a:pt x="2486398" y="0"/>
                  <a:pt x="2930179" y="171609"/>
                  <a:pt x="3276335" y="457282"/>
                </a:cubicBezTo>
                <a:lnTo>
                  <a:pt x="3339958" y="515107"/>
                </a:lnTo>
                <a:lnTo>
                  <a:pt x="3339958" y="2891173"/>
                </a:lnTo>
                <a:lnTo>
                  <a:pt x="209954" y="2891173"/>
                </a:lnTo>
                <a:lnTo>
                  <a:pt x="157369" y="2782014"/>
                </a:lnTo>
                <a:cubicBezTo>
                  <a:pt x="56036" y="2542434"/>
                  <a:pt x="0" y="2279029"/>
                  <a:pt x="0" y="2002536"/>
                </a:cubicBezTo>
                <a:cubicBezTo>
                  <a:pt x="0" y="896566"/>
                  <a:pt x="896566" y="0"/>
                  <a:pt x="2002536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3CC324B9-DFFF-42F1-8D81-AAD42554BD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09416" y="4131546"/>
            <a:ext cx="3178912" cy="2726454"/>
          </a:xfrm>
          <a:custGeom>
            <a:avLst/>
            <a:gdLst>
              <a:gd name="connsiteX0" fmla="*/ 1837818 w 3178912"/>
              <a:gd name="connsiteY0" fmla="*/ 0 h 2726454"/>
              <a:gd name="connsiteX1" fmla="*/ 3137352 w 3178912"/>
              <a:gd name="connsiteY1" fmla="*/ 538285 h 2726454"/>
              <a:gd name="connsiteX2" fmla="*/ 3178912 w 3178912"/>
              <a:gd name="connsiteY2" fmla="*/ 584013 h 2726454"/>
              <a:gd name="connsiteX3" fmla="*/ 3178912 w 3178912"/>
              <a:gd name="connsiteY3" fmla="*/ 2726454 h 2726454"/>
              <a:gd name="connsiteX4" fmla="*/ 229483 w 3178912"/>
              <a:gd name="connsiteY4" fmla="*/ 2726454 h 2726454"/>
              <a:gd name="connsiteX5" fmla="*/ 221815 w 3178912"/>
              <a:gd name="connsiteY5" fmla="*/ 2713832 h 2726454"/>
              <a:gd name="connsiteX6" fmla="*/ 0 w 3178912"/>
              <a:gd name="connsiteY6" fmla="*/ 1837818 h 2726454"/>
              <a:gd name="connsiteX7" fmla="*/ 1837818 w 3178912"/>
              <a:gd name="connsiteY7" fmla="*/ 0 h 2726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78912" h="2726454">
                <a:moveTo>
                  <a:pt x="1837818" y="0"/>
                </a:moveTo>
                <a:cubicBezTo>
                  <a:pt x="2345318" y="0"/>
                  <a:pt x="2804772" y="205705"/>
                  <a:pt x="3137352" y="538285"/>
                </a:cubicBezTo>
                <a:lnTo>
                  <a:pt x="3178912" y="584013"/>
                </a:lnTo>
                <a:lnTo>
                  <a:pt x="3178912" y="2726454"/>
                </a:lnTo>
                <a:lnTo>
                  <a:pt x="229483" y="2726454"/>
                </a:lnTo>
                <a:lnTo>
                  <a:pt x="221815" y="2713832"/>
                </a:lnTo>
                <a:cubicBezTo>
                  <a:pt x="80353" y="2453425"/>
                  <a:pt x="0" y="2155005"/>
                  <a:pt x="0" y="1837818"/>
                </a:cubicBezTo>
                <a:cubicBezTo>
                  <a:pt x="0" y="822819"/>
                  <a:pt x="822819" y="0"/>
                  <a:pt x="1837818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170" name="Picture 2" descr="We showed the University of Copenhagen logo to people on the street. Did  they recognise it?">
            <a:extLst>
              <a:ext uri="{FF2B5EF4-FFF2-40B4-BE49-F238E27FC236}">
                <a16:creationId xmlns:a16="http://schemas.microsoft.com/office/drawing/2014/main" id="{3D4DBED2-4B49-48CE-838B-6AB6D695B9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723420" y="4669627"/>
            <a:ext cx="2116188" cy="2081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Novo Nordisk Foundation Center for Protein Research, University of  Copenhagen | LinkedIn">
            <a:extLst>
              <a:ext uri="{FF2B5EF4-FFF2-40B4-BE49-F238E27FC236}">
                <a16:creationId xmlns:a16="http://schemas.microsoft.com/office/drawing/2014/main" id="{87BC795A-7458-43E9-A64A-C45F03C875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41850" y="3240611"/>
            <a:ext cx="1781870" cy="1781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10525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C1DEB374-A1D0-48A1-B178-959E6F2433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3" y="-478"/>
            <a:ext cx="6378162" cy="6858478"/>
          </a:xfrm>
          <a:custGeom>
            <a:avLst/>
            <a:gdLst>
              <a:gd name="connsiteX0" fmla="*/ 0 w 6378162"/>
              <a:gd name="connsiteY0" fmla="*/ 6858478 h 6858478"/>
              <a:gd name="connsiteX1" fmla="*/ 6378162 w 6378162"/>
              <a:gd name="connsiteY1" fmla="*/ 6858478 h 6858478"/>
              <a:gd name="connsiteX2" fmla="*/ 3201787 w 6378162"/>
              <a:gd name="connsiteY2" fmla="*/ 0 h 6858478"/>
              <a:gd name="connsiteX3" fmla="*/ 3196210 w 6378162"/>
              <a:gd name="connsiteY3" fmla="*/ 0 h 6858478"/>
              <a:gd name="connsiteX4" fmla="*/ 2129982 w 6378162"/>
              <a:gd name="connsiteY4" fmla="*/ 0 h 6858478"/>
              <a:gd name="connsiteX5" fmla="*/ 0 w 6378162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378162" h="6858478">
                <a:moveTo>
                  <a:pt x="0" y="6858478"/>
                </a:moveTo>
                <a:lnTo>
                  <a:pt x="6378162" y="6858478"/>
                </a:lnTo>
                <a:lnTo>
                  <a:pt x="3201787" y="0"/>
                </a:lnTo>
                <a:lnTo>
                  <a:pt x="3196210" y="0"/>
                </a:lnTo>
                <a:lnTo>
                  <a:pt x="2129982" y="0"/>
                </a:lnTo>
                <a:lnTo>
                  <a:pt x="0" y="0"/>
                </a:lnTo>
                <a:close/>
              </a:path>
            </a:pathLst>
          </a:custGeom>
          <a:solidFill>
            <a:sysClr val="windowText" lastClr="000000">
              <a:lumMod val="85000"/>
              <a:lumOff val="15000"/>
              <a:alpha val="70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2D92A3ED-9854-4AD9-88FB-0EC89C9396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3" y="-478"/>
            <a:ext cx="5972343" cy="6858478"/>
          </a:xfrm>
          <a:custGeom>
            <a:avLst/>
            <a:gdLst>
              <a:gd name="connsiteX0" fmla="*/ 0 w 5972343"/>
              <a:gd name="connsiteY0" fmla="*/ 6858478 h 6858478"/>
              <a:gd name="connsiteX1" fmla="*/ 5972343 w 5972343"/>
              <a:gd name="connsiteY1" fmla="*/ 6858478 h 6858478"/>
              <a:gd name="connsiteX2" fmla="*/ 2795968 w 5972343"/>
              <a:gd name="connsiteY2" fmla="*/ 0 h 6858478"/>
              <a:gd name="connsiteX3" fmla="*/ 2790391 w 5972343"/>
              <a:gd name="connsiteY3" fmla="*/ 0 h 6858478"/>
              <a:gd name="connsiteX4" fmla="*/ 1724163 w 5972343"/>
              <a:gd name="connsiteY4" fmla="*/ 0 h 6858478"/>
              <a:gd name="connsiteX5" fmla="*/ 0 w 5972343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72343" h="6858478">
                <a:moveTo>
                  <a:pt x="0" y="6858478"/>
                </a:moveTo>
                <a:lnTo>
                  <a:pt x="5972343" y="6858478"/>
                </a:lnTo>
                <a:lnTo>
                  <a:pt x="2795968" y="0"/>
                </a:lnTo>
                <a:lnTo>
                  <a:pt x="2790391" y="0"/>
                </a:lnTo>
                <a:lnTo>
                  <a:pt x="1724163" y="0"/>
                </a:lnTo>
                <a:lnTo>
                  <a:pt x="0" y="0"/>
                </a:lnTo>
                <a:close/>
              </a:path>
            </a:pathLst>
          </a:custGeom>
          <a:solidFill>
            <a:sysClr val="windowText" lastClr="000000">
              <a:lumMod val="85000"/>
              <a:lumOff val="1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A203DD-E4E7-4F96-A0E4-6918FC4F6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42762"/>
            <a:ext cx="3276601" cy="3294351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How do I work with Python?</a:t>
            </a:r>
            <a:endParaRPr lang="en-GB" b="1" dirty="0">
              <a:solidFill>
                <a:schemeClr val="bg1"/>
              </a:solidFill>
            </a:endParaRPr>
          </a:p>
        </p:txBody>
      </p:sp>
      <p:graphicFrame>
        <p:nvGraphicFramePr>
          <p:cNvPr id="21" name="Content Placeholder 2">
            <a:extLst>
              <a:ext uri="{FF2B5EF4-FFF2-40B4-BE49-F238E27FC236}">
                <a16:creationId xmlns:a16="http://schemas.microsoft.com/office/drawing/2014/main" id="{0D6C960A-1974-4E13-AB90-FB72292639A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46984136"/>
              </p:ext>
            </p:extLst>
          </p:nvPr>
        </p:nvGraphicFramePr>
        <p:xfrm>
          <a:off x="6143708" y="1137684"/>
          <a:ext cx="5337975" cy="5082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3F0F94E-F37A-4814-824D-DDE924A58A87}"/>
              </a:ext>
            </a:extLst>
          </p:cNvPr>
          <p:cNvCxnSpPr>
            <a:cxnSpLocks/>
          </p:cNvCxnSpPr>
          <p:nvPr/>
        </p:nvCxnSpPr>
        <p:spPr>
          <a:xfrm>
            <a:off x="8276253" y="1838325"/>
            <a:ext cx="1101012" cy="0"/>
          </a:xfrm>
          <a:prstGeom prst="line">
            <a:avLst/>
          </a:prstGeom>
          <a:ln w="57150">
            <a:solidFill>
              <a:srgbClr val="A5A5A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75382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C1DEB374-A1D0-48A1-B178-959E6F2433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3" y="-478"/>
            <a:ext cx="6378162" cy="6858478"/>
          </a:xfrm>
          <a:custGeom>
            <a:avLst/>
            <a:gdLst>
              <a:gd name="connsiteX0" fmla="*/ 0 w 6378162"/>
              <a:gd name="connsiteY0" fmla="*/ 6858478 h 6858478"/>
              <a:gd name="connsiteX1" fmla="*/ 6378162 w 6378162"/>
              <a:gd name="connsiteY1" fmla="*/ 6858478 h 6858478"/>
              <a:gd name="connsiteX2" fmla="*/ 3201787 w 6378162"/>
              <a:gd name="connsiteY2" fmla="*/ 0 h 6858478"/>
              <a:gd name="connsiteX3" fmla="*/ 3196210 w 6378162"/>
              <a:gd name="connsiteY3" fmla="*/ 0 h 6858478"/>
              <a:gd name="connsiteX4" fmla="*/ 2129982 w 6378162"/>
              <a:gd name="connsiteY4" fmla="*/ 0 h 6858478"/>
              <a:gd name="connsiteX5" fmla="*/ 0 w 6378162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378162" h="6858478">
                <a:moveTo>
                  <a:pt x="0" y="6858478"/>
                </a:moveTo>
                <a:lnTo>
                  <a:pt x="6378162" y="6858478"/>
                </a:lnTo>
                <a:lnTo>
                  <a:pt x="3201787" y="0"/>
                </a:lnTo>
                <a:lnTo>
                  <a:pt x="3196210" y="0"/>
                </a:lnTo>
                <a:lnTo>
                  <a:pt x="2129982" y="0"/>
                </a:lnTo>
                <a:lnTo>
                  <a:pt x="0" y="0"/>
                </a:lnTo>
                <a:close/>
              </a:path>
            </a:pathLst>
          </a:custGeom>
          <a:solidFill>
            <a:sysClr val="windowText" lastClr="000000">
              <a:lumMod val="85000"/>
              <a:lumOff val="15000"/>
              <a:alpha val="70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2D92A3ED-9854-4AD9-88FB-0EC89C9396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3" y="-478"/>
            <a:ext cx="5972343" cy="6858478"/>
          </a:xfrm>
          <a:custGeom>
            <a:avLst/>
            <a:gdLst>
              <a:gd name="connsiteX0" fmla="*/ 0 w 5972343"/>
              <a:gd name="connsiteY0" fmla="*/ 6858478 h 6858478"/>
              <a:gd name="connsiteX1" fmla="*/ 5972343 w 5972343"/>
              <a:gd name="connsiteY1" fmla="*/ 6858478 h 6858478"/>
              <a:gd name="connsiteX2" fmla="*/ 2795968 w 5972343"/>
              <a:gd name="connsiteY2" fmla="*/ 0 h 6858478"/>
              <a:gd name="connsiteX3" fmla="*/ 2790391 w 5972343"/>
              <a:gd name="connsiteY3" fmla="*/ 0 h 6858478"/>
              <a:gd name="connsiteX4" fmla="*/ 1724163 w 5972343"/>
              <a:gd name="connsiteY4" fmla="*/ 0 h 6858478"/>
              <a:gd name="connsiteX5" fmla="*/ 0 w 5972343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72343" h="6858478">
                <a:moveTo>
                  <a:pt x="0" y="6858478"/>
                </a:moveTo>
                <a:lnTo>
                  <a:pt x="5972343" y="6858478"/>
                </a:lnTo>
                <a:lnTo>
                  <a:pt x="2795968" y="0"/>
                </a:lnTo>
                <a:lnTo>
                  <a:pt x="2790391" y="0"/>
                </a:lnTo>
                <a:lnTo>
                  <a:pt x="1724163" y="0"/>
                </a:lnTo>
                <a:lnTo>
                  <a:pt x="0" y="0"/>
                </a:lnTo>
                <a:close/>
              </a:path>
            </a:pathLst>
          </a:custGeom>
          <a:solidFill>
            <a:sysClr val="windowText" lastClr="000000">
              <a:lumMod val="85000"/>
              <a:lumOff val="1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A203DD-E4E7-4F96-A0E4-6918FC4F6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42762"/>
            <a:ext cx="3276601" cy="3294351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How do I work with Python?</a:t>
            </a:r>
            <a:endParaRPr lang="en-GB" b="1" dirty="0">
              <a:solidFill>
                <a:schemeClr val="bg1"/>
              </a:solidFill>
            </a:endParaRPr>
          </a:p>
        </p:txBody>
      </p:sp>
      <p:graphicFrame>
        <p:nvGraphicFramePr>
          <p:cNvPr id="21" name="Content Placeholder 2">
            <a:extLst>
              <a:ext uri="{FF2B5EF4-FFF2-40B4-BE49-F238E27FC236}">
                <a16:creationId xmlns:a16="http://schemas.microsoft.com/office/drawing/2014/main" id="{0D6C960A-1974-4E13-AB90-FB72292639AD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143708" y="1137684"/>
          <a:ext cx="5337975" cy="5082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3F0F94E-F37A-4814-824D-DDE924A58A87}"/>
              </a:ext>
            </a:extLst>
          </p:cNvPr>
          <p:cNvCxnSpPr>
            <a:cxnSpLocks/>
          </p:cNvCxnSpPr>
          <p:nvPr/>
        </p:nvCxnSpPr>
        <p:spPr>
          <a:xfrm>
            <a:off x="8276253" y="1838325"/>
            <a:ext cx="1101012" cy="0"/>
          </a:xfrm>
          <a:prstGeom prst="line">
            <a:avLst/>
          </a:prstGeom>
          <a:ln w="57150">
            <a:solidFill>
              <a:srgbClr val="A5A5A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1167AAD9-4CA8-4DAB-9FA6-59A7C5811CFF}"/>
              </a:ext>
            </a:extLst>
          </p:cNvPr>
          <p:cNvSpPr/>
          <p:nvPr/>
        </p:nvSpPr>
        <p:spPr>
          <a:xfrm>
            <a:off x="8852338" y="3657600"/>
            <a:ext cx="2159876" cy="269590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91999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C1DEB374-A1D0-48A1-B178-959E6F2433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3" y="-478"/>
            <a:ext cx="6378162" cy="6858478"/>
          </a:xfrm>
          <a:custGeom>
            <a:avLst/>
            <a:gdLst>
              <a:gd name="connsiteX0" fmla="*/ 0 w 6378162"/>
              <a:gd name="connsiteY0" fmla="*/ 6858478 h 6858478"/>
              <a:gd name="connsiteX1" fmla="*/ 6378162 w 6378162"/>
              <a:gd name="connsiteY1" fmla="*/ 6858478 h 6858478"/>
              <a:gd name="connsiteX2" fmla="*/ 3201787 w 6378162"/>
              <a:gd name="connsiteY2" fmla="*/ 0 h 6858478"/>
              <a:gd name="connsiteX3" fmla="*/ 3196210 w 6378162"/>
              <a:gd name="connsiteY3" fmla="*/ 0 h 6858478"/>
              <a:gd name="connsiteX4" fmla="*/ 2129982 w 6378162"/>
              <a:gd name="connsiteY4" fmla="*/ 0 h 6858478"/>
              <a:gd name="connsiteX5" fmla="*/ 0 w 6378162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378162" h="6858478">
                <a:moveTo>
                  <a:pt x="0" y="6858478"/>
                </a:moveTo>
                <a:lnTo>
                  <a:pt x="6378162" y="6858478"/>
                </a:lnTo>
                <a:lnTo>
                  <a:pt x="3201787" y="0"/>
                </a:lnTo>
                <a:lnTo>
                  <a:pt x="3196210" y="0"/>
                </a:lnTo>
                <a:lnTo>
                  <a:pt x="2129982" y="0"/>
                </a:lnTo>
                <a:lnTo>
                  <a:pt x="0" y="0"/>
                </a:lnTo>
                <a:close/>
              </a:path>
            </a:pathLst>
          </a:custGeom>
          <a:solidFill>
            <a:sysClr val="windowText" lastClr="000000">
              <a:lumMod val="85000"/>
              <a:lumOff val="15000"/>
              <a:alpha val="70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2D92A3ED-9854-4AD9-88FB-0EC89C9396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3" y="-478"/>
            <a:ext cx="5972343" cy="6858478"/>
          </a:xfrm>
          <a:custGeom>
            <a:avLst/>
            <a:gdLst>
              <a:gd name="connsiteX0" fmla="*/ 0 w 5972343"/>
              <a:gd name="connsiteY0" fmla="*/ 6858478 h 6858478"/>
              <a:gd name="connsiteX1" fmla="*/ 5972343 w 5972343"/>
              <a:gd name="connsiteY1" fmla="*/ 6858478 h 6858478"/>
              <a:gd name="connsiteX2" fmla="*/ 2795968 w 5972343"/>
              <a:gd name="connsiteY2" fmla="*/ 0 h 6858478"/>
              <a:gd name="connsiteX3" fmla="*/ 2790391 w 5972343"/>
              <a:gd name="connsiteY3" fmla="*/ 0 h 6858478"/>
              <a:gd name="connsiteX4" fmla="*/ 1724163 w 5972343"/>
              <a:gd name="connsiteY4" fmla="*/ 0 h 6858478"/>
              <a:gd name="connsiteX5" fmla="*/ 0 w 5972343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72343" h="6858478">
                <a:moveTo>
                  <a:pt x="0" y="6858478"/>
                </a:moveTo>
                <a:lnTo>
                  <a:pt x="5972343" y="6858478"/>
                </a:lnTo>
                <a:lnTo>
                  <a:pt x="2795968" y="0"/>
                </a:lnTo>
                <a:lnTo>
                  <a:pt x="2790391" y="0"/>
                </a:lnTo>
                <a:lnTo>
                  <a:pt x="1724163" y="0"/>
                </a:lnTo>
                <a:lnTo>
                  <a:pt x="0" y="0"/>
                </a:lnTo>
                <a:close/>
              </a:path>
            </a:pathLst>
          </a:custGeom>
          <a:solidFill>
            <a:sysClr val="windowText" lastClr="000000">
              <a:lumMod val="85000"/>
              <a:lumOff val="1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1C9AFF-2F06-48B6-B820-530F3AF2F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42762"/>
            <a:ext cx="3276601" cy="3294351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Setting up Python</a:t>
            </a:r>
            <a:endParaRPr lang="en-GB" b="1" dirty="0">
              <a:solidFill>
                <a:schemeClr val="bg1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E534C9D-12B2-4B86-9BC0-4CA7CA22BEE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51168438"/>
              </p:ext>
            </p:extLst>
          </p:nvPr>
        </p:nvGraphicFramePr>
        <p:xfrm>
          <a:off x="6143708" y="1137684"/>
          <a:ext cx="5337975" cy="5082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1" name="Oval 20">
            <a:extLst>
              <a:ext uri="{FF2B5EF4-FFF2-40B4-BE49-F238E27FC236}">
                <a16:creationId xmlns:a16="http://schemas.microsoft.com/office/drawing/2014/main" id="{6839F3F0-76EF-4C84-A794-15B85E17E60E}"/>
              </a:ext>
            </a:extLst>
          </p:cNvPr>
          <p:cNvSpPr/>
          <p:nvPr/>
        </p:nvSpPr>
        <p:spPr>
          <a:xfrm>
            <a:off x="1366152" y="3014911"/>
            <a:ext cx="1165442" cy="1165442"/>
          </a:xfrm>
          <a:prstGeom prst="ellipse">
            <a:avLst/>
          </a:prstGeom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/>
        </p:style>
      </p:sp>
      <p:sp>
        <p:nvSpPr>
          <p:cNvPr id="23" name="Rectangle 22" descr="Computer">
            <a:extLst>
              <a:ext uri="{FF2B5EF4-FFF2-40B4-BE49-F238E27FC236}">
                <a16:creationId xmlns:a16="http://schemas.microsoft.com/office/drawing/2014/main" id="{765F6AC2-7663-4064-8FEC-9E7B0C44934E}"/>
              </a:ext>
            </a:extLst>
          </p:cNvPr>
          <p:cNvSpPr/>
          <p:nvPr/>
        </p:nvSpPr>
        <p:spPr>
          <a:xfrm>
            <a:off x="1614525" y="3263284"/>
            <a:ext cx="668696" cy="668696"/>
          </a:xfrm>
          <a:prstGeom prst="rect">
            <a:avLst/>
          </a:prstGeom>
          <a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3958615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27">
            <a:extLst>
              <a:ext uri="{FF2B5EF4-FFF2-40B4-BE49-F238E27FC236}">
                <a16:creationId xmlns:a16="http://schemas.microsoft.com/office/drawing/2014/main" id="{0DE6A193-4755-479A-BC6F-A7EBCA73B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reeform: Shape 29">
            <a:extLst>
              <a:ext uri="{FF2B5EF4-FFF2-40B4-BE49-F238E27FC236}">
                <a16:creationId xmlns:a16="http://schemas.microsoft.com/office/drawing/2014/main" id="{5A55B759-31A7-423C-9BC2-A8BC09FE98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6754318" cy="6858478"/>
          </a:xfrm>
          <a:custGeom>
            <a:avLst/>
            <a:gdLst>
              <a:gd name="connsiteX0" fmla="*/ 0 w 6754318"/>
              <a:gd name="connsiteY0" fmla="*/ 6858478 h 6858478"/>
              <a:gd name="connsiteX1" fmla="*/ 6754318 w 6754318"/>
              <a:gd name="connsiteY1" fmla="*/ 6858478 h 6858478"/>
              <a:gd name="connsiteX2" fmla="*/ 3577943 w 6754318"/>
              <a:gd name="connsiteY2" fmla="*/ 0 h 6858478"/>
              <a:gd name="connsiteX3" fmla="*/ 3572366 w 6754318"/>
              <a:gd name="connsiteY3" fmla="*/ 0 h 6858478"/>
              <a:gd name="connsiteX4" fmla="*/ 2506138 w 6754318"/>
              <a:gd name="connsiteY4" fmla="*/ 0 h 6858478"/>
              <a:gd name="connsiteX5" fmla="*/ 0 w 6754318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54318" h="6858478">
                <a:moveTo>
                  <a:pt x="0" y="6858478"/>
                </a:moveTo>
                <a:lnTo>
                  <a:pt x="6754318" y="6858478"/>
                </a:lnTo>
                <a:lnTo>
                  <a:pt x="3577943" y="0"/>
                </a:lnTo>
                <a:lnTo>
                  <a:pt x="3572366" y="0"/>
                </a:lnTo>
                <a:lnTo>
                  <a:pt x="2506138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Freeform: Shape 31">
            <a:extLst>
              <a:ext uri="{FF2B5EF4-FFF2-40B4-BE49-F238E27FC236}">
                <a16:creationId xmlns:a16="http://schemas.microsoft.com/office/drawing/2014/main" id="{F78796AF-79A0-47AC-BEFD-BFFC00F968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" y="-478"/>
            <a:ext cx="5953780" cy="6858478"/>
          </a:xfrm>
          <a:custGeom>
            <a:avLst/>
            <a:gdLst>
              <a:gd name="connsiteX0" fmla="*/ 0 w 5953780"/>
              <a:gd name="connsiteY0" fmla="*/ 6858478 h 6858478"/>
              <a:gd name="connsiteX1" fmla="*/ 5953780 w 5953780"/>
              <a:gd name="connsiteY1" fmla="*/ 6858478 h 6858478"/>
              <a:gd name="connsiteX2" fmla="*/ 2777405 w 5953780"/>
              <a:gd name="connsiteY2" fmla="*/ 0 h 6858478"/>
              <a:gd name="connsiteX3" fmla="*/ 2771828 w 5953780"/>
              <a:gd name="connsiteY3" fmla="*/ 0 h 6858478"/>
              <a:gd name="connsiteX4" fmla="*/ 1705600 w 5953780"/>
              <a:gd name="connsiteY4" fmla="*/ 0 h 6858478"/>
              <a:gd name="connsiteX5" fmla="*/ 0 w 5953780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53780" h="6858478">
                <a:moveTo>
                  <a:pt x="0" y="6858478"/>
                </a:moveTo>
                <a:lnTo>
                  <a:pt x="5953780" y="6858478"/>
                </a:lnTo>
                <a:lnTo>
                  <a:pt x="2777405" y="0"/>
                </a:lnTo>
                <a:lnTo>
                  <a:pt x="2771828" y="0"/>
                </a:lnTo>
                <a:lnTo>
                  <a:pt x="17056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C553965-5AED-4A21-9223-DEB8C928B3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42762"/>
            <a:ext cx="3276601" cy="3294351"/>
          </a:xfrm>
        </p:spPr>
        <p:txBody>
          <a:bodyPr>
            <a:normAutofit/>
          </a:bodyPr>
          <a:lstStyle/>
          <a:p>
            <a:r>
              <a:rPr lang="en-US" b="1" dirty="0"/>
              <a:t>Setting up Python</a:t>
            </a:r>
            <a:endParaRPr lang="en-GB" b="1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6DCC173-FB82-47EC-9314-50CF3B19F957}"/>
              </a:ext>
            </a:extLst>
          </p:cNvPr>
          <p:cNvSpPr/>
          <p:nvPr/>
        </p:nvSpPr>
        <p:spPr>
          <a:xfrm>
            <a:off x="1366152" y="3014911"/>
            <a:ext cx="1165442" cy="1165442"/>
          </a:xfrm>
          <a:prstGeom prst="ellipse">
            <a:avLst/>
          </a:prstGeom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/>
        </p:style>
      </p:sp>
      <p:sp>
        <p:nvSpPr>
          <p:cNvPr id="11" name="Rectangle 10" descr="Computer">
            <a:extLst>
              <a:ext uri="{FF2B5EF4-FFF2-40B4-BE49-F238E27FC236}">
                <a16:creationId xmlns:a16="http://schemas.microsoft.com/office/drawing/2014/main" id="{8BE05494-069D-4D25-A838-9CC48455FFD8}"/>
              </a:ext>
            </a:extLst>
          </p:cNvPr>
          <p:cNvSpPr/>
          <p:nvPr/>
        </p:nvSpPr>
        <p:spPr>
          <a:xfrm>
            <a:off x="1614525" y="3263284"/>
            <a:ext cx="668696" cy="668696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081F0DF-9D8B-4561-B607-5C43E0A09C18}"/>
              </a:ext>
            </a:extLst>
          </p:cNvPr>
          <p:cNvSpPr/>
          <p:nvPr/>
        </p:nvSpPr>
        <p:spPr>
          <a:xfrm>
            <a:off x="10785303" y="1095433"/>
            <a:ext cx="628072" cy="20135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B4C93F-0EBB-4112-8A6F-49BE37DD22F6}"/>
              </a:ext>
            </a:extLst>
          </p:cNvPr>
          <p:cNvSpPr txBox="1"/>
          <p:nvPr/>
        </p:nvSpPr>
        <p:spPr>
          <a:xfrm>
            <a:off x="6342610" y="714895"/>
            <a:ext cx="5394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Installation: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chemeClr val="bg1"/>
                </a:solidFill>
              </a:rPr>
              <a:t>Miniconda</a:t>
            </a:r>
            <a:r>
              <a:rPr lang="en-US" b="1" dirty="0">
                <a:solidFill>
                  <a:schemeClr val="bg1"/>
                </a:solidFill>
              </a:rPr>
              <a:t>: </a:t>
            </a:r>
            <a:r>
              <a:rPr lang="en-US" dirty="0">
                <a:solidFill>
                  <a:schemeClr val="bg1"/>
                </a:solidFill>
              </a:rPr>
              <a:t>a free minimal installer for </a:t>
            </a:r>
            <a:r>
              <a:rPr lang="en-US" b="1" dirty="0" err="1">
                <a:solidFill>
                  <a:schemeClr val="bg1"/>
                </a:solidFill>
              </a:rPr>
              <a:t>conda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587910-2664-4D11-A931-464EFFCBFCA1}"/>
              </a:ext>
            </a:extLst>
          </p:cNvPr>
          <p:cNvSpPr txBox="1"/>
          <p:nvPr/>
        </p:nvSpPr>
        <p:spPr>
          <a:xfrm>
            <a:off x="9326879" y="1551871"/>
            <a:ext cx="2676699" cy="13849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an open source </a:t>
            </a:r>
            <a:r>
              <a:rPr lang="en-US" sz="1400" b="1" dirty="0">
                <a:solidFill>
                  <a:schemeClr val="bg1"/>
                </a:solidFill>
              </a:rPr>
              <a:t>package management system </a:t>
            </a:r>
            <a:r>
              <a:rPr lang="en-US" sz="1400" dirty="0">
                <a:solidFill>
                  <a:schemeClr val="bg1"/>
                </a:solidFill>
              </a:rPr>
              <a:t>that quickly </a:t>
            </a:r>
            <a:r>
              <a:rPr lang="en-US" sz="1400" b="1" dirty="0">
                <a:solidFill>
                  <a:schemeClr val="bg1"/>
                </a:solidFill>
              </a:rPr>
              <a:t>installs</a:t>
            </a:r>
            <a:r>
              <a:rPr lang="en-US" sz="1400" dirty="0">
                <a:solidFill>
                  <a:schemeClr val="bg1"/>
                </a:solidFill>
              </a:rPr>
              <a:t>, </a:t>
            </a:r>
            <a:r>
              <a:rPr lang="en-US" sz="1400" b="1" dirty="0">
                <a:solidFill>
                  <a:schemeClr val="bg1"/>
                </a:solidFill>
              </a:rPr>
              <a:t>runs</a:t>
            </a:r>
            <a:r>
              <a:rPr lang="en-US" sz="1400" dirty="0">
                <a:solidFill>
                  <a:schemeClr val="bg1"/>
                </a:solidFill>
              </a:rPr>
              <a:t> and </a:t>
            </a:r>
            <a:r>
              <a:rPr lang="en-US" sz="1400" b="1" dirty="0">
                <a:solidFill>
                  <a:schemeClr val="bg1"/>
                </a:solidFill>
              </a:rPr>
              <a:t>updates</a:t>
            </a:r>
            <a:r>
              <a:rPr lang="en-US" sz="1400" dirty="0">
                <a:solidFill>
                  <a:schemeClr val="bg1"/>
                </a:solidFill>
              </a:rPr>
              <a:t> packages and their dependencies. Runs on </a:t>
            </a:r>
            <a:r>
              <a:rPr lang="en-US" sz="1400" b="1" dirty="0">
                <a:solidFill>
                  <a:schemeClr val="bg1"/>
                </a:solidFill>
              </a:rPr>
              <a:t>Windows</a:t>
            </a:r>
            <a:r>
              <a:rPr lang="en-US" sz="1400" dirty="0">
                <a:solidFill>
                  <a:schemeClr val="bg1"/>
                </a:solidFill>
              </a:rPr>
              <a:t>, </a:t>
            </a:r>
            <a:r>
              <a:rPr lang="en-US" sz="1400" b="1" dirty="0">
                <a:solidFill>
                  <a:schemeClr val="bg1"/>
                </a:solidFill>
              </a:rPr>
              <a:t>macOS</a:t>
            </a:r>
            <a:r>
              <a:rPr lang="en-US" sz="1400" dirty="0">
                <a:solidFill>
                  <a:schemeClr val="bg1"/>
                </a:solidFill>
              </a:rPr>
              <a:t> and </a:t>
            </a:r>
            <a:r>
              <a:rPr lang="en-US" sz="1400" b="1" dirty="0" err="1">
                <a:solidFill>
                  <a:schemeClr val="bg1"/>
                </a:solidFill>
              </a:rPr>
              <a:t>linux</a:t>
            </a:r>
            <a:r>
              <a:rPr lang="en-US" sz="1400" dirty="0">
                <a:solidFill>
                  <a:schemeClr val="bg1"/>
                </a:solidFill>
              </a:rPr>
              <a:t>.</a:t>
            </a:r>
            <a:endParaRPr lang="en-GB" sz="1400" dirty="0">
              <a:solidFill>
                <a:schemeClr val="bg1"/>
              </a:solidFill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A5B22AD-84BD-4BC5-9E5F-117D2A3AB06F}"/>
              </a:ext>
            </a:extLst>
          </p:cNvPr>
          <p:cNvCxnSpPr/>
          <p:nvPr/>
        </p:nvCxnSpPr>
        <p:spPr>
          <a:xfrm>
            <a:off x="11080865" y="1296785"/>
            <a:ext cx="0" cy="2550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826D623-449A-47BF-9929-FF9860DAA973}"/>
              </a:ext>
            </a:extLst>
          </p:cNvPr>
          <p:cNvSpPr txBox="1"/>
          <p:nvPr/>
        </p:nvSpPr>
        <p:spPr>
          <a:xfrm>
            <a:off x="7144961" y="3033994"/>
            <a:ext cx="46563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u="sng" dirty="0">
                <a:solidFill>
                  <a:schemeClr val="bg1"/>
                </a:solidFill>
              </a:rPr>
              <a:t>https://docs.conda.io/en/latest/miniconda.html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DA95AE1-9F4D-4FC5-8D2F-8032542B0446}"/>
              </a:ext>
            </a:extLst>
          </p:cNvPr>
          <p:cNvSpPr txBox="1"/>
          <p:nvPr/>
        </p:nvSpPr>
        <p:spPr>
          <a:xfrm>
            <a:off x="6342610" y="3417030"/>
            <a:ext cx="53949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Find your Operating System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Download Python 3.8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Install it following the steps and make sure to check:</a:t>
            </a:r>
            <a:endParaRPr lang="en-GB" b="1" dirty="0">
              <a:solidFill>
                <a:schemeClr val="bg1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E7398F1-02A0-4E8A-A61D-826F0C347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9970" y="4321656"/>
            <a:ext cx="3133897" cy="2446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DF66642E-4E86-4508-985A-463D9BAE9F87}"/>
              </a:ext>
            </a:extLst>
          </p:cNvPr>
          <p:cNvSpPr/>
          <p:nvPr/>
        </p:nvSpPr>
        <p:spPr>
          <a:xfrm>
            <a:off x="8246225" y="5025628"/>
            <a:ext cx="2676699" cy="59377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67823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27">
            <a:extLst>
              <a:ext uri="{FF2B5EF4-FFF2-40B4-BE49-F238E27FC236}">
                <a16:creationId xmlns:a16="http://schemas.microsoft.com/office/drawing/2014/main" id="{0DE6A193-4755-479A-BC6F-A7EBCA73B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reeform: Shape 29">
            <a:extLst>
              <a:ext uri="{FF2B5EF4-FFF2-40B4-BE49-F238E27FC236}">
                <a16:creationId xmlns:a16="http://schemas.microsoft.com/office/drawing/2014/main" id="{5A55B759-31A7-423C-9BC2-A8BC09FE98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6754318" cy="6858478"/>
          </a:xfrm>
          <a:custGeom>
            <a:avLst/>
            <a:gdLst>
              <a:gd name="connsiteX0" fmla="*/ 0 w 6754318"/>
              <a:gd name="connsiteY0" fmla="*/ 6858478 h 6858478"/>
              <a:gd name="connsiteX1" fmla="*/ 6754318 w 6754318"/>
              <a:gd name="connsiteY1" fmla="*/ 6858478 h 6858478"/>
              <a:gd name="connsiteX2" fmla="*/ 3577943 w 6754318"/>
              <a:gd name="connsiteY2" fmla="*/ 0 h 6858478"/>
              <a:gd name="connsiteX3" fmla="*/ 3572366 w 6754318"/>
              <a:gd name="connsiteY3" fmla="*/ 0 h 6858478"/>
              <a:gd name="connsiteX4" fmla="*/ 2506138 w 6754318"/>
              <a:gd name="connsiteY4" fmla="*/ 0 h 6858478"/>
              <a:gd name="connsiteX5" fmla="*/ 0 w 6754318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54318" h="6858478">
                <a:moveTo>
                  <a:pt x="0" y="6858478"/>
                </a:moveTo>
                <a:lnTo>
                  <a:pt x="6754318" y="6858478"/>
                </a:lnTo>
                <a:lnTo>
                  <a:pt x="3577943" y="0"/>
                </a:lnTo>
                <a:lnTo>
                  <a:pt x="3572366" y="0"/>
                </a:lnTo>
                <a:lnTo>
                  <a:pt x="2506138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Freeform: Shape 31">
            <a:extLst>
              <a:ext uri="{FF2B5EF4-FFF2-40B4-BE49-F238E27FC236}">
                <a16:creationId xmlns:a16="http://schemas.microsoft.com/office/drawing/2014/main" id="{F78796AF-79A0-47AC-BEFD-BFFC00F968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" y="-478"/>
            <a:ext cx="5953780" cy="6858478"/>
          </a:xfrm>
          <a:custGeom>
            <a:avLst/>
            <a:gdLst>
              <a:gd name="connsiteX0" fmla="*/ 0 w 5953780"/>
              <a:gd name="connsiteY0" fmla="*/ 6858478 h 6858478"/>
              <a:gd name="connsiteX1" fmla="*/ 5953780 w 5953780"/>
              <a:gd name="connsiteY1" fmla="*/ 6858478 h 6858478"/>
              <a:gd name="connsiteX2" fmla="*/ 2777405 w 5953780"/>
              <a:gd name="connsiteY2" fmla="*/ 0 h 6858478"/>
              <a:gd name="connsiteX3" fmla="*/ 2771828 w 5953780"/>
              <a:gd name="connsiteY3" fmla="*/ 0 h 6858478"/>
              <a:gd name="connsiteX4" fmla="*/ 1705600 w 5953780"/>
              <a:gd name="connsiteY4" fmla="*/ 0 h 6858478"/>
              <a:gd name="connsiteX5" fmla="*/ 0 w 5953780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53780" h="6858478">
                <a:moveTo>
                  <a:pt x="0" y="6858478"/>
                </a:moveTo>
                <a:lnTo>
                  <a:pt x="5953780" y="6858478"/>
                </a:lnTo>
                <a:lnTo>
                  <a:pt x="2777405" y="0"/>
                </a:lnTo>
                <a:lnTo>
                  <a:pt x="2771828" y="0"/>
                </a:lnTo>
                <a:lnTo>
                  <a:pt x="17056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C553965-5AED-4A21-9223-DEB8C928B3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42762"/>
            <a:ext cx="3276601" cy="3294351"/>
          </a:xfrm>
        </p:spPr>
        <p:txBody>
          <a:bodyPr>
            <a:normAutofit/>
          </a:bodyPr>
          <a:lstStyle/>
          <a:p>
            <a:r>
              <a:rPr lang="en-US" b="1" dirty="0"/>
              <a:t>Setting up Python</a:t>
            </a:r>
            <a:endParaRPr lang="en-GB" b="1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6DCC173-FB82-47EC-9314-50CF3B19F957}"/>
              </a:ext>
            </a:extLst>
          </p:cNvPr>
          <p:cNvSpPr/>
          <p:nvPr/>
        </p:nvSpPr>
        <p:spPr>
          <a:xfrm>
            <a:off x="1366152" y="3014911"/>
            <a:ext cx="1165442" cy="1165442"/>
          </a:xfrm>
          <a:prstGeom prst="ellipse">
            <a:avLst/>
          </a:prstGeom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/>
        </p:style>
      </p:sp>
      <p:sp>
        <p:nvSpPr>
          <p:cNvPr id="11" name="Rectangle 10" descr="Computer">
            <a:extLst>
              <a:ext uri="{FF2B5EF4-FFF2-40B4-BE49-F238E27FC236}">
                <a16:creationId xmlns:a16="http://schemas.microsoft.com/office/drawing/2014/main" id="{8BE05494-069D-4D25-A838-9CC48455FFD8}"/>
              </a:ext>
            </a:extLst>
          </p:cNvPr>
          <p:cNvSpPr/>
          <p:nvPr/>
        </p:nvSpPr>
        <p:spPr>
          <a:xfrm>
            <a:off x="1614525" y="3263284"/>
            <a:ext cx="668696" cy="668696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081F0DF-9D8B-4561-B607-5C43E0A09C18}"/>
              </a:ext>
            </a:extLst>
          </p:cNvPr>
          <p:cNvSpPr/>
          <p:nvPr/>
        </p:nvSpPr>
        <p:spPr>
          <a:xfrm>
            <a:off x="10785303" y="1095433"/>
            <a:ext cx="628072" cy="20135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B4C93F-0EBB-4112-8A6F-49BE37DD22F6}"/>
              </a:ext>
            </a:extLst>
          </p:cNvPr>
          <p:cNvSpPr txBox="1"/>
          <p:nvPr/>
        </p:nvSpPr>
        <p:spPr>
          <a:xfrm>
            <a:off x="6342610" y="714895"/>
            <a:ext cx="5394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Installation: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chemeClr val="bg1"/>
                </a:solidFill>
              </a:rPr>
              <a:t>Miniconda</a:t>
            </a:r>
            <a:r>
              <a:rPr lang="en-US" b="1" dirty="0">
                <a:solidFill>
                  <a:schemeClr val="bg1"/>
                </a:solidFill>
              </a:rPr>
              <a:t>: </a:t>
            </a:r>
            <a:r>
              <a:rPr lang="en-US" dirty="0">
                <a:solidFill>
                  <a:schemeClr val="bg1"/>
                </a:solidFill>
              </a:rPr>
              <a:t>a free minimal installer for </a:t>
            </a:r>
            <a:r>
              <a:rPr lang="en-US" b="1" dirty="0" err="1">
                <a:solidFill>
                  <a:schemeClr val="bg1"/>
                </a:solidFill>
              </a:rPr>
              <a:t>conda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587910-2664-4D11-A931-464EFFCBFCA1}"/>
              </a:ext>
            </a:extLst>
          </p:cNvPr>
          <p:cNvSpPr txBox="1"/>
          <p:nvPr/>
        </p:nvSpPr>
        <p:spPr>
          <a:xfrm>
            <a:off x="9326879" y="1551871"/>
            <a:ext cx="2676699" cy="13849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an open source </a:t>
            </a:r>
            <a:r>
              <a:rPr lang="en-US" sz="1400" b="1" dirty="0">
                <a:solidFill>
                  <a:schemeClr val="bg1"/>
                </a:solidFill>
              </a:rPr>
              <a:t>package management system </a:t>
            </a:r>
            <a:r>
              <a:rPr lang="en-US" sz="1400" dirty="0">
                <a:solidFill>
                  <a:schemeClr val="bg1"/>
                </a:solidFill>
              </a:rPr>
              <a:t>that quickly </a:t>
            </a:r>
            <a:r>
              <a:rPr lang="en-US" sz="1400" b="1" dirty="0">
                <a:solidFill>
                  <a:schemeClr val="bg1"/>
                </a:solidFill>
              </a:rPr>
              <a:t>installs</a:t>
            </a:r>
            <a:r>
              <a:rPr lang="en-US" sz="1400" dirty="0">
                <a:solidFill>
                  <a:schemeClr val="bg1"/>
                </a:solidFill>
              </a:rPr>
              <a:t>, </a:t>
            </a:r>
            <a:r>
              <a:rPr lang="en-US" sz="1400" b="1" dirty="0">
                <a:solidFill>
                  <a:schemeClr val="bg1"/>
                </a:solidFill>
              </a:rPr>
              <a:t>runs</a:t>
            </a:r>
            <a:r>
              <a:rPr lang="en-US" sz="1400" dirty="0">
                <a:solidFill>
                  <a:schemeClr val="bg1"/>
                </a:solidFill>
              </a:rPr>
              <a:t> and </a:t>
            </a:r>
            <a:r>
              <a:rPr lang="en-US" sz="1400" b="1" dirty="0">
                <a:solidFill>
                  <a:schemeClr val="bg1"/>
                </a:solidFill>
              </a:rPr>
              <a:t>updates</a:t>
            </a:r>
            <a:r>
              <a:rPr lang="en-US" sz="1400" dirty="0">
                <a:solidFill>
                  <a:schemeClr val="bg1"/>
                </a:solidFill>
              </a:rPr>
              <a:t> packages and their dependencies. Runs on </a:t>
            </a:r>
            <a:r>
              <a:rPr lang="en-US" sz="1400" b="1" dirty="0">
                <a:solidFill>
                  <a:schemeClr val="bg1"/>
                </a:solidFill>
              </a:rPr>
              <a:t>Windows</a:t>
            </a:r>
            <a:r>
              <a:rPr lang="en-US" sz="1400" dirty="0">
                <a:solidFill>
                  <a:schemeClr val="bg1"/>
                </a:solidFill>
              </a:rPr>
              <a:t>, </a:t>
            </a:r>
            <a:r>
              <a:rPr lang="en-US" sz="1400" b="1" dirty="0">
                <a:solidFill>
                  <a:schemeClr val="bg1"/>
                </a:solidFill>
              </a:rPr>
              <a:t>macOS</a:t>
            </a:r>
            <a:r>
              <a:rPr lang="en-US" sz="1400" dirty="0">
                <a:solidFill>
                  <a:schemeClr val="bg1"/>
                </a:solidFill>
              </a:rPr>
              <a:t> and </a:t>
            </a:r>
            <a:r>
              <a:rPr lang="en-US" sz="1400" b="1" dirty="0" err="1">
                <a:solidFill>
                  <a:schemeClr val="bg1"/>
                </a:solidFill>
              </a:rPr>
              <a:t>linux</a:t>
            </a:r>
            <a:r>
              <a:rPr lang="en-US" sz="1400" dirty="0">
                <a:solidFill>
                  <a:schemeClr val="bg1"/>
                </a:solidFill>
              </a:rPr>
              <a:t>.</a:t>
            </a:r>
            <a:endParaRPr lang="en-GB" sz="1400" dirty="0">
              <a:solidFill>
                <a:schemeClr val="bg1"/>
              </a:solidFill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A5B22AD-84BD-4BC5-9E5F-117D2A3AB06F}"/>
              </a:ext>
            </a:extLst>
          </p:cNvPr>
          <p:cNvCxnSpPr/>
          <p:nvPr/>
        </p:nvCxnSpPr>
        <p:spPr>
          <a:xfrm>
            <a:off x="11080865" y="1296785"/>
            <a:ext cx="0" cy="2550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826D623-449A-47BF-9929-FF9860DAA973}"/>
              </a:ext>
            </a:extLst>
          </p:cNvPr>
          <p:cNvSpPr txBox="1"/>
          <p:nvPr/>
        </p:nvSpPr>
        <p:spPr>
          <a:xfrm>
            <a:off x="7144961" y="3033994"/>
            <a:ext cx="46563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u="sng" dirty="0">
                <a:solidFill>
                  <a:schemeClr val="bg1"/>
                </a:solidFill>
              </a:rPr>
              <a:t>https://docs.conda.io/en/latest/miniconda.html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DA95AE1-9F4D-4FC5-8D2F-8032542B0446}"/>
              </a:ext>
            </a:extLst>
          </p:cNvPr>
          <p:cNvSpPr txBox="1"/>
          <p:nvPr/>
        </p:nvSpPr>
        <p:spPr>
          <a:xfrm>
            <a:off x="6342610" y="3417030"/>
            <a:ext cx="53949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Find your Operating System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Download Python 3.8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Install it following the steps and make sure to check:</a:t>
            </a:r>
            <a:endParaRPr lang="en-GB" b="1" dirty="0">
              <a:solidFill>
                <a:schemeClr val="bg1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E7398F1-02A0-4E8A-A61D-826F0C347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9970" y="4321656"/>
            <a:ext cx="3133897" cy="2446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DF66642E-4E86-4508-985A-463D9BAE9F87}"/>
              </a:ext>
            </a:extLst>
          </p:cNvPr>
          <p:cNvSpPr/>
          <p:nvPr/>
        </p:nvSpPr>
        <p:spPr>
          <a:xfrm>
            <a:off x="8246225" y="5025628"/>
            <a:ext cx="2676699" cy="59377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36144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264F718-7FAC-4056-9FA9-A603EC682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0"/>
            <a:ext cx="1219047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F74639F7-E3C7-4165-A83E-6386A86BA1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6356349" cy="6858000"/>
          </a:xfrm>
          <a:custGeom>
            <a:avLst/>
            <a:gdLst>
              <a:gd name="connsiteX0" fmla="*/ 7539895 w 7539895"/>
              <a:gd name="connsiteY0" fmla="*/ 6858000 h 6858000"/>
              <a:gd name="connsiteX1" fmla="*/ 0 w 7539895"/>
              <a:gd name="connsiteY1" fmla="*/ 6858000 h 6858000"/>
              <a:gd name="connsiteX2" fmla="*/ 0 w 7539895"/>
              <a:gd name="connsiteY2" fmla="*/ 0 h 6858000"/>
              <a:gd name="connsiteX3" fmla="*/ 4363741 w 753989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39895" h="6858000">
                <a:moveTo>
                  <a:pt x="753989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4363741" y="0"/>
                </a:lnTo>
                <a:close/>
              </a:path>
            </a:pathLst>
          </a:cu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B3AF0F1-707A-463E-B5EE-33C63A40CF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5979591" cy="6858000"/>
          </a:xfrm>
          <a:custGeom>
            <a:avLst/>
            <a:gdLst>
              <a:gd name="connsiteX0" fmla="*/ 7092985 w 7092985"/>
              <a:gd name="connsiteY0" fmla="*/ 6858000 h 6858000"/>
              <a:gd name="connsiteX1" fmla="*/ 0 w 7092985"/>
              <a:gd name="connsiteY1" fmla="*/ 6858000 h 6858000"/>
              <a:gd name="connsiteX2" fmla="*/ 0 w 7092985"/>
              <a:gd name="connsiteY2" fmla="*/ 0 h 6858000"/>
              <a:gd name="connsiteX3" fmla="*/ 3916831 w 709298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92985" h="6858000">
                <a:moveTo>
                  <a:pt x="709298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3916831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C7D350-0AF2-4EDA-8838-0110845EE7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4088"/>
            <a:ext cx="3529953" cy="2980944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Virtual Environments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39132B-B9E0-4136-BFD8-363C77CE85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2410" y="704088"/>
            <a:ext cx="5135293" cy="5248656"/>
          </a:xfrm>
        </p:spPr>
        <p:txBody>
          <a:bodyPr anchor="t">
            <a:normAutofit/>
          </a:bodyPr>
          <a:lstStyle/>
          <a:p>
            <a:r>
              <a:rPr lang="en-US" sz="1700" b="1" dirty="0"/>
              <a:t>Python apps</a:t>
            </a:r>
            <a:r>
              <a:rPr lang="en-US" sz="1700" dirty="0"/>
              <a:t> will often use </a:t>
            </a:r>
            <a:r>
              <a:rPr lang="en-US" sz="1700" b="1" dirty="0"/>
              <a:t>packages and modules</a:t>
            </a:r>
            <a:r>
              <a:rPr lang="en-US" sz="1700" dirty="0"/>
              <a:t> that are </a:t>
            </a:r>
            <a:r>
              <a:rPr lang="en-US" sz="1700" b="1" dirty="0"/>
              <a:t>not part of the standard library</a:t>
            </a:r>
          </a:p>
          <a:p>
            <a:r>
              <a:rPr lang="en-US" sz="1700" b="0" i="0" dirty="0">
                <a:solidFill>
                  <a:srgbClr val="222222"/>
                </a:solidFill>
                <a:effectLst/>
              </a:rPr>
              <a:t>Apps sometimes need a </a:t>
            </a:r>
            <a:r>
              <a:rPr lang="en-US" sz="1700" b="1" i="0" dirty="0">
                <a:solidFill>
                  <a:srgbClr val="222222"/>
                </a:solidFill>
                <a:effectLst/>
              </a:rPr>
              <a:t>specific version of a library</a:t>
            </a:r>
          </a:p>
          <a:p>
            <a:r>
              <a:rPr lang="en-US" sz="1700" dirty="0"/>
              <a:t>This means,</a:t>
            </a:r>
            <a:r>
              <a:rPr lang="en-US" sz="1700" b="1" dirty="0"/>
              <a:t> one single Python installation may not meet the requirements of every application</a:t>
            </a:r>
          </a:p>
          <a:p>
            <a:endParaRPr lang="en-US" sz="1700" b="1" dirty="0"/>
          </a:p>
          <a:p>
            <a:endParaRPr lang="en-US" sz="1700" b="1" dirty="0"/>
          </a:p>
          <a:p>
            <a:endParaRPr lang="en-US" sz="1700" b="1" dirty="0"/>
          </a:p>
          <a:p>
            <a:endParaRPr lang="en-US" sz="1700" b="1" dirty="0"/>
          </a:p>
          <a:p>
            <a:endParaRPr lang="en-US" sz="1700" b="1" dirty="0"/>
          </a:p>
          <a:p>
            <a:r>
              <a:rPr lang="en-US" sz="1700" dirty="0"/>
              <a:t>The </a:t>
            </a:r>
            <a:r>
              <a:rPr lang="en-US" sz="1700" b="1" dirty="0"/>
              <a:t>solution</a:t>
            </a:r>
            <a:r>
              <a:rPr lang="en-US" sz="1700" dirty="0"/>
              <a:t> is to </a:t>
            </a:r>
            <a:r>
              <a:rPr lang="en-US" sz="1700" b="1" dirty="0"/>
              <a:t>create a virtual environment</a:t>
            </a:r>
            <a:r>
              <a:rPr lang="en-US" sz="1700" dirty="0"/>
              <a:t>, a self-contained directory that contains </a:t>
            </a:r>
            <a:r>
              <a:rPr lang="en-US" sz="1700" b="1" dirty="0"/>
              <a:t>a Python installation</a:t>
            </a:r>
            <a:r>
              <a:rPr lang="en-US" sz="1700" dirty="0"/>
              <a:t> (version) and the </a:t>
            </a:r>
            <a:r>
              <a:rPr lang="en-US" sz="1700" b="1" dirty="0"/>
              <a:t>necessary packages</a:t>
            </a:r>
            <a:endParaRPr lang="en-GB" sz="1700" b="1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7A4F7B3-63F1-482F-9E06-3E25D0A06A9B}"/>
              </a:ext>
            </a:extLst>
          </p:cNvPr>
          <p:cNvSpPr/>
          <p:nvPr/>
        </p:nvSpPr>
        <p:spPr>
          <a:xfrm>
            <a:off x="1741379" y="3107539"/>
            <a:ext cx="1165442" cy="1165442"/>
          </a:xfrm>
          <a:prstGeom prst="ellipse">
            <a:avLst/>
          </a:prstGeom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/>
        </p:style>
      </p:sp>
      <p:sp>
        <p:nvSpPr>
          <p:cNvPr id="9" name="Rectangle 8" descr="Mitochondria">
            <a:extLst>
              <a:ext uri="{FF2B5EF4-FFF2-40B4-BE49-F238E27FC236}">
                <a16:creationId xmlns:a16="http://schemas.microsoft.com/office/drawing/2014/main" id="{66175183-C799-4440-B465-F8F48F3BF24D}"/>
              </a:ext>
            </a:extLst>
          </p:cNvPr>
          <p:cNvSpPr/>
          <p:nvPr/>
        </p:nvSpPr>
        <p:spPr>
          <a:xfrm>
            <a:off x="1989752" y="3355912"/>
            <a:ext cx="668696" cy="668696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BB77E2E-760B-494D-8F7A-B809DE2CDB0C}"/>
              </a:ext>
            </a:extLst>
          </p:cNvPr>
          <p:cNvGrpSpPr/>
          <p:nvPr/>
        </p:nvGrpSpPr>
        <p:grpSpPr>
          <a:xfrm>
            <a:off x="6574660" y="2238780"/>
            <a:ext cx="4410792" cy="1712073"/>
            <a:chOff x="6129409" y="3475119"/>
            <a:chExt cx="5470100" cy="2123250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91191ABB-7E95-4560-A011-A8C063F36B2C}"/>
                </a:ext>
              </a:extLst>
            </p:cNvPr>
            <p:cNvSpPr/>
            <p:nvPr/>
          </p:nvSpPr>
          <p:spPr>
            <a:xfrm>
              <a:off x="6129409" y="3669534"/>
              <a:ext cx="907547" cy="526324"/>
            </a:xfrm>
            <a:prstGeom prst="round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App 1</a:t>
              </a:r>
              <a:endParaRPr lang="en-GB" sz="1400" dirty="0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7FC3ECF8-9232-47D7-BCF7-A046E3C864FA}"/>
                </a:ext>
              </a:extLst>
            </p:cNvPr>
            <p:cNvSpPr/>
            <p:nvPr/>
          </p:nvSpPr>
          <p:spPr>
            <a:xfrm>
              <a:off x="7650229" y="3889573"/>
              <a:ext cx="1651519" cy="689905"/>
            </a:xfrm>
            <a:prstGeom prst="ellipse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Python 3.7</a:t>
              </a:r>
              <a:endParaRPr lang="en-GB" sz="1400" dirty="0"/>
            </a:p>
          </p:txBody>
        </p:sp>
        <p:sp>
          <p:nvSpPr>
            <p:cNvPr id="6" name="Diamond 5">
              <a:extLst>
                <a:ext uri="{FF2B5EF4-FFF2-40B4-BE49-F238E27FC236}">
                  <a16:creationId xmlns:a16="http://schemas.microsoft.com/office/drawing/2014/main" id="{9C6AB472-B433-4AEA-8A58-97F8E12DBD2F}"/>
                </a:ext>
              </a:extLst>
            </p:cNvPr>
            <p:cNvSpPr/>
            <p:nvPr/>
          </p:nvSpPr>
          <p:spPr>
            <a:xfrm>
              <a:off x="10045626" y="3475119"/>
              <a:ext cx="1553883" cy="821093"/>
            </a:xfrm>
            <a:prstGeom prst="diamond">
              <a:avLst/>
            </a:prstGeom>
            <a:noFill/>
            <a:ln w="9525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Pandas 1.0</a:t>
              </a:r>
              <a:endParaRPr lang="en-GB" sz="1200" dirty="0"/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316B0E80-F7C0-4955-A58B-4DA2E73C110D}"/>
                </a:ext>
              </a:extLst>
            </p:cNvPr>
            <p:cNvSpPr/>
            <p:nvPr/>
          </p:nvSpPr>
          <p:spPr>
            <a:xfrm>
              <a:off x="6150589" y="4310844"/>
              <a:ext cx="913499" cy="526324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App 2</a:t>
              </a:r>
              <a:endParaRPr lang="en-GB" sz="1400" dirty="0"/>
            </a:p>
          </p:txBody>
        </p:sp>
        <p:sp>
          <p:nvSpPr>
            <p:cNvPr id="28" name="Diamond 27">
              <a:extLst>
                <a:ext uri="{FF2B5EF4-FFF2-40B4-BE49-F238E27FC236}">
                  <a16:creationId xmlns:a16="http://schemas.microsoft.com/office/drawing/2014/main" id="{A0599C9F-7B3D-4695-896F-8F53C45A6F88}"/>
                </a:ext>
              </a:extLst>
            </p:cNvPr>
            <p:cNvSpPr/>
            <p:nvPr/>
          </p:nvSpPr>
          <p:spPr>
            <a:xfrm>
              <a:off x="10033682" y="4597784"/>
              <a:ext cx="1553883" cy="746448"/>
            </a:xfrm>
            <a:prstGeom prst="diamond">
              <a:avLst/>
            </a:prstGeom>
            <a:noFill/>
            <a:ln w="9525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Pandas 0.25</a:t>
              </a:r>
              <a:endParaRPr lang="en-GB" sz="1200" dirty="0"/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B00DA101-58A2-4AA1-B102-F078ADCD304D}"/>
                </a:ext>
              </a:extLst>
            </p:cNvPr>
            <p:cNvSpPr/>
            <p:nvPr/>
          </p:nvSpPr>
          <p:spPr>
            <a:xfrm>
              <a:off x="6130186" y="4986525"/>
              <a:ext cx="913499" cy="526324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App 3</a:t>
              </a:r>
              <a:endParaRPr lang="en-GB" sz="1400" dirty="0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33BD3FDC-14EE-41FD-8A31-C973A626945A}"/>
                </a:ext>
              </a:extLst>
            </p:cNvPr>
            <p:cNvSpPr/>
            <p:nvPr/>
          </p:nvSpPr>
          <p:spPr>
            <a:xfrm>
              <a:off x="7650229" y="4908464"/>
              <a:ext cx="1651519" cy="689905"/>
            </a:xfrm>
            <a:prstGeom prst="ellipse">
              <a:avLst/>
            </a:prstGeom>
            <a:noFill/>
            <a:ln w="9525" cap="flat" cmpd="sng" algn="ctr">
              <a:solidFill>
                <a:schemeClr val="bg2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2">
                      <a:lumMod val="50000"/>
                    </a:schemeClr>
                  </a:solidFill>
                </a:rPr>
                <a:t>Python 3.8</a:t>
              </a:r>
              <a:endParaRPr lang="en-GB" sz="14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C4CB0027-7BB7-457C-A7BB-D759776667B0}"/>
              </a:ext>
            </a:extLst>
          </p:cNvPr>
          <p:cNvCxnSpPr>
            <a:cxnSpLocks/>
            <a:stCxn id="4" idx="3"/>
            <a:endCxn id="5" idx="2"/>
          </p:cNvCxnSpPr>
          <p:nvPr/>
        </p:nvCxnSpPr>
        <p:spPr>
          <a:xfrm>
            <a:off x="7306457" y="2607746"/>
            <a:ext cx="494510" cy="243378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BC29952E-BDCF-444C-89E9-C549270DEF5B}"/>
              </a:ext>
            </a:extLst>
          </p:cNvPr>
          <p:cNvCxnSpPr>
            <a:stCxn id="5" idx="6"/>
            <a:endCxn id="6" idx="1"/>
          </p:cNvCxnSpPr>
          <p:nvPr/>
        </p:nvCxnSpPr>
        <p:spPr>
          <a:xfrm flipV="1">
            <a:off x="9132662" y="2569823"/>
            <a:ext cx="599823" cy="281301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F89D2A84-8970-48C3-AFF7-BADB74DE7B07}"/>
              </a:ext>
            </a:extLst>
          </p:cNvPr>
          <p:cNvCxnSpPr>
            <a:cxnSpLocks/>
            <a:stCxn id="11" idx="3"/>
            <a:endCxn id="5" idx="2"/>
          </p:cNvCxnSpPr>
          <p:nvPr/>
        </p:nvCxnSpPr>
        <p:spPr>
          <a:xfrm flipV="1">
            <a:off x="7328334" y="2851124"/>
            <a:ext cx="472633" cy="27373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DDC2EC2A-0E90-4F7D-9788-8997AA626438}"/>
              </a:ext>
            </a:extLst>
          </p:cNvPr>
          <p:cNvCxnSpPr>
            <a:stCxn id="5" idx="6"/>
            <a:endCxn id="28" idx="1"/>
          </p:cNvCxnSpPr>
          <p:nvPr/>
        </p:nvCxnSpPr>
        <p:spPr>
          <a:xfrm>
            <a:off x="9132662" y="2851124"/>
            <a:ext cx="590192" cy="59386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C6B9DDF2-EC45-4389-9F31-358F0DA4E557}"/>
              </a:ext>
            </a:extLst>
          </p:cNvPr>
          <p:cNvCxnSpPr>
            <a:stCxn id="30" idx="3"/>
            <a:endCxn id="31" idx="2"/>
          </p:cNvCxnSpPr>
          <p:nvPr/>
        </p:nvCxnSpPr>
        <p:spPr>
          <a:xfrm>
            <a:off x="7311883" y="3669695"/>
            <a:ext cx="489084" cy="3007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D04FD184-F198-458F-8A90-3D0F7603A0AD}"/>
              </a:ext>
            </a:extLst>
          </p:cNvPr>
          <p:cNvCxnSpPr>
            <a:stCxn id="31" idx="6"/>
            <a:endCxn id="28" idx="1"/>
          </p:cNvCxnSpPr>
          <p:nvPr/>
        </p:nvCxnSpPr>
        <p:spPr>
          <a:xfrm flipV="1">
            <a:off x="9132662" y="3444984"/>
            <a:ext cx="590192" cy="227718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7F962825-A5E1-4B49-9B3E-89D01231BBA0}"/>
              </a:ext>
            </a:extLst>
          </p:cNvPr>
          <p:cNvGrpSpPr/>
          <p:nvPr/>
        </p:nvGrpSpPr>
        <p:grpSpPr>
          <a:xfrm>
            <a:off x="6460358" y="4970548"/>
            <a:ext cx="4639396" cy="1487090"/>
            <a:chOff x="6508749" y="5216732"/>
            <a:chExt cx="4639396" cy="1487090"/>
          </a:xfrm>
        </p:grpSpPr>
        <p:sp>
          <p:nvSpPr>
            <p:cNvPr id="72" name="Rectangle: Rounded Corners 71">
              <a:extLst>
                <a:ext uri="{FF2B5EF4-FFF2-40B4-BE49-F238E27FC236}">
                  <a16:creationId xmlns:a16="http://schemas.microsoft.com/office/drawing/2014/main" id="{09C451DB-5187-4FEB-916F-FB707C10DC25}"/>
                </a:ext>
              </a:extLst>
            </p:cNvPr>
            <p:cNvSpPr/>
            <p:nvPr/>
          </p:nvSpPr>
          <p:spPr>
            <a:xfrm>
              <a:off x="6508749" y="5216733"/>
              <a:ext cx="736596" cy="424399"/>
            </a:xfrm>
            <a:prstGeom prst="round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App 1</a:t>
              </a:r>
              <a:endParaRPr lang="en-GB" sz="1400" dirty="0"/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518F9935-98F6-4C66-B6E6-63CDC0A73C4A}"/>
                </a:ext>
              </a:extLst>
            </p:cNvPr>
            <p:cNvGrpSpPr/>
            <p:nvPr/>
          </p:nvGrpSpPr>
          <p:grpSpPr>
            <a:xfrm>
              <a:off x="7543250" y="5216732"/>
              <a:ext cx="3601395" cy="424399"/>
              <a:chOff x="7543250" y="5209597"/>
              <a:chExt cx="3601395" cy="424399"/>
            </a:xfrm>
          </p:grpSpPr>
          <p:sp>
            <p:nvSpPr>
              <p:cNvPr id="79" name="Rectangle: Rounded Corners 78">
                <a:extLst>
                  <a:ext uri="{FF2B5EF4-FFF2-40B4-BE49-F238E27FC236}">
                    <a16:creationId xmlns:a16="http://schemas.microsoft.com/office/drawing/2014/main" id="{7ECBD52E-82C7-49CF-A280-C68373B01BF9}"/>
                  </a:ext>
                </a:extLst>
              </p:cNvPr>
              <p:cNvSpPr/>
              <p:nvPr/>
            </p:nvSpPr>
            <p:spPr>
              <a:xfrm>
                <a:off x="7543250" y="5209597"/>
                <a:ext cx="3601395" cy="424399"/>
              </a:xfrm>
              <a:prstGeom prst="roundRect">
                <a:avLst/>
              </a:prstGeom>
              <a:solidFill>
                <a:schemeClr val="accent6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400" dirty="0"/>
                  <a:t>environment 1</a:t>
                </a:r>
                <a:endParaRPr lang="en-GB" sz="1400" dirty="0"/>
              </a:p>
            </p:txBody>
          </p:sp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6288ABDE-D918-4832-B2CE-2D215BF20C79}"/>
                  </a:ext>
                </a:extLst>
              </p:cNvPr>
              <p:cNvSpPr/>
              <p:nvPr/>
            </p:nvSpPr>
            <p:spPr>
              <a:xfrm>
                <a:off x="8763746" y="5246425"/>
                <a:ext cx="1015943" cy="350744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Python 3.7</a:t>
                </a:r>
                <a:endParaRPr lang="en-GB" sz="1200" dirty="0"/>
              </a:p>
            </p:txBody>
          </p:sp>
          <p:sp>
            <p:nvSpPr>
              <p:cNvPr id="74" name="Diamond 73">
                <a:extLst>
                  <a:ext uri="{FF2B5EF4-FFF2-40B4-BE49-F238E27FC236}">
                    <a16:creationId xmlns:a16="http://schemas.microsoft.com/office/drawing/2014/main" id="{652C9136-C108-4DC8-BA1A-E4A29A0EA019}"/>
                  </a:ext>
                </a:extLst>
              </p:cNvPr>
              <p:cNvSpPr/>
              <p:nvPr/>
            </p:nvSpPr>
            <p:spPr>
              <a:xfrm>
                <a:off x="9859158" y="5240455"/>
                <a:ext cx="1262598" cy="374072"/>
              </a:xfrm>
              <a:prstGeom prst="diamond">
                <a:avLst/>
              </a:prstGeom>
              <a:noFill/>
              <a:ln w="9525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2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/>
                  <a:t>Pandas 1.0</a:t>
                </a:r>
                <a:endParaRPr lang="en-GB" sz="1100" dirty="0"/>
              </a:p>
            </p:txBody>
          </p:sp>
        </p:grp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C5F4405E-B942-4AF8-9ADB-C6152388FB04}"/>
                </a:ext>
              </a:extLst>
            </p:cNvPr>
            <p:cNvCxnSpPr>
              <a:cxnSpLocks/>
              <a:stCxn id="72" idx="3"/>
              <a:endCxn id="79" idx="1"/>
            </p:cNvCxnSpPr>
            <p:nvPr/>
          </p:nvCxnSpPr>
          <p:spPr>
            <a:xfrm flipV="1">
              <a:off x="7245345" y="5428932"/>
              <a:ext cx="297905" cy="1"/>
            </a:xfrm>
            <a:prstGeom prst="line">
              <a:avLst/>
            </a:prstGeom>
            <a:ln w="38100"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84" name="Rectangle: Rounded Corners 83">
              <a:extLst>
                <a:ext uri="{FF2B5EF4-FFF2-40B4-BE49-F238E27FC236}">
                  <a16:creationId xmlns:a16="http://schemas.microsoft.com/office/drawing/2014/main" id="{4468A7D5-2FC4-4F74-83DA-3511C72AADF7}"/>
                </a:ext>
              </a:extLst>
            </p:cNvPr>
            <p:cNvSpPr/>
            <p:nvPr/>
          </p:nvSpPr>
          <p:spPr>
            <a:xfrm>
              <a:off x="6508749" y="5782347"/>
              <a:ext cx="736596" cy="424399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App 2</a:t>
              </a:r>
              <a:endParaRPr lang="en-GB" sz="1400" dirty="0"/>
            </a:p>
          </p:txBody>
        </p: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989BA0C7-2047-46F9-A829-F835E54BF0E9}"/>
                </a:ext>
              </a:extLst>
            </p:cNvPr>
            <p:cNvGrpSpPr/>
            <p:nvPr/>
          </p:nvGrpSpPr>
          <p:grpSpPr>
            <a:xfrm>
              <a:off x="7543250" y="5782346"/>
              <a:ext cx="3601395" cy="424399"/>
              <a:chOff x="7552035" y="5209597"/>
              <a:chExt cx="3601395" cy="424399"/>
            </a:xfrm>
          </p:grpSpPr>
          <p:sp>
            <p:nvSpPr>
              <p:cNvPr id="86" name="Rectangle: Rounded Corners 85">
                <a:extLst>
                  <a:ext uri="{FF2B5EF4-FFF2-40B4-BE49-F238E27FC236}">
                    <a16:creationId xmlns:a16="http://schemas.microsoft.com/office/drawing/2014/main" id="{C4436126-5F53-4583-BABA-48D2E5BA11A8}"/>
                  </a:ext>
                </a:extLst>
              </p:cNvPr>
              <p:cNvSpPr/>
              <p:nvPr/>
            </p:nvSpPr>
            <p:spPr>
              <a:xfrm>
                <a:off x="7552035" y="5209597"/>
                <a:ext cx="3601395" cy="424399"/>
              </a:xfrm>
              <a:prstGeom prst="roundRect">
                <a:avLst/>
              </a:prstGeom>
              <a:solidFill>
                <a:schemeClr val="accent4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400" dirty="0"/>
                  <a:t>Environment 2</a:t>
                </a:r>
                <a:endParaRPr lang="en-GB" sz="1400" dirty="0"/>
              </a:p>
            </p:txBody>
          </p:sp>
          <p:sp>
            <p:nvSpPr>
              <p:cNvPr id="87" name="Oval 86">
                <a:extLst>
                  <a:ext uri="{FF2B5EF4-FFF2-40B4-BE49-F238E27FC236}">
                    <a16:creationId xmlns:a16="http://schemas.microsoft.com/office/drawing/2014/main" id="{1F9701D8-0C0D-484F-8E6C-F30F6AF94072}"/>
                  </a:ext>
                </a:extLst>
              </p:cNvPr>
              <p:cNvSpPr/>
              <p:nvPr/>
            </p:nvSpPr>
            <p:spPr>
              <a:xfrm>
                <a:off x="8790133" y="5246425"/>
                <a:ext cx="1015943" cy="350744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Python 3.7</a:t>
                </a:r>
                <a:endParaRPr lang="en-GB" sz="1200" dirty="0"/>
              </a:p>
            </p:txBody>
          </p:sp>
          <p:sp>
            <p:nvSpPr>
              <p:cNvPr id="88" name="Diamond 87">
                <a:extLst>
                  <a:ext uri="{FF2B5EF4-FFF2-40B4-BE49-F238E27FC236}">
                    <a16:creationId xmlns:a16="http://schemas.microsoft.com/office/drawing/2014/main" id="{FCB9DC98-F186-435C-98E4-070802C54251}"/>
                  </a:ext>
                </a:extLst>
              </p:cNvPr>
              <p:cNvSpPr/>
              <p:nvPr/>
            </p:nvSpPr>
            <p:spPr>
              <a:xfrm>
                <a:off x="9885545" y="5240455"/>
                <a:ext cx="1262598" cy="374072"/>
              </a:xfrm>
              <a:prstGeom prst="diamond">
                <a:avLst/>
              </a:prstGeom>
              <a:noFill/>
              <a:ln w="9525" cap="flat" cmpd="sng" algn="ctr">
                <a:solidFill>
                  <a:schemeClr val="accent5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5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/>
                  <a:t>Pandas 0.25</a:t>
                </a:r>
                <a:endParaRPr lang="en-GB" sz="1100" dirty="0"/>
              </a:p>
            </p:txBody>
          </p:sp>
        </p:grp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8AC91247-FB53-462D-AB68-8144AF42F597}"/>
                </a:ext>
              </a:extLst>
            </p:cNvPr>
            <p:cNvCxnSpPr>
              <a:cxnSpLocks/>
              <a:stCxn id="84" idx="3"/>
              <a:endCxn id="86" idx="1"/>
            </p:cNvCxnSpPr>
            <p:nvPr/>
          </p:nvCxnSpPr>
          <p:spPr>
            <a:xfrm flipV="1">
              <a:off x="7245345" y="5994546"/>
              <a:ext cx="297905" cy="1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97" name="Rectangle: Rounded Corners 96">
              <a:extLst>
                <a:ext uri="{FF2B5EF4-FFF2-40B4-BE49-F238E27FC236}">
                  <a16:creationId xmlns:a16="http://schemas.microsoft.com/office/drawing/2014/main" id="{28949FFF-0184-469E-A0AE-C27EDB892AAF}"/>
                </a:ext>
              </a:extLst>
            </p:cNvPr>
            <p:cNvSpPr/>
            <p:nvPr/>
          </p:nvSpPr>
          <p:spPr>
            <a:xfrm>
              <a:off x="6508749" y="6279423"/>
              <a:ext cx="736596" cy="424399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App 3</a:t>
              </a:r>
              <a:endParaRPr lang="en-GB" sz="1400" dirty="0"/>
            </a:p>
          </p:txBody>
        </p:sp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6CB26699-744D-458C-BFB3-FE01443EF5DF}"/>
                </a:ext>
              </a:extLst>
            </p:cNvPr>
            <p:cNvGrpSpPr/>
            <p:nvPr/>
          </p:nvGrpSpPr>
          <p:grpSpPr>
            <a:xfrm>
              <a:off x="7543250" y="6279422"/>
              <a:ext cx="3604895" cy="424399"/>
              <a:chOff x="7587206" y="5209597"/>
              <a:chExt cx="3604895" cy="424399"/>
            </a:xfrm>
          </p:grpSpPr>
          <p:sp>
            <p:nvSpPr>
              <p:cNvPr id="99" name="Rectangle: Rounded Corners 98">
                <a:extLst>
                  <a:ext uri="{FF2B5EF4-FFF2-40B4-BE49-F238E27FC236}">
                    <a16:creationId xmlns:a16="http://schemas.microsoft.com/office/drawing/2014/main" id="{5D71637F-170F-4F41-856C-2AF5BE8C2E53}"/>
                  </a:ext>
                </a:extLst>
              </p:cNvPr>
              <p:cNvSpPr/>
              <p:nvPr/>
            </p:nvSpPr>
            <p:spPr>
              <a:xfrm>
                <a:off x="7587206" y="5209597"/>
                <a:ext cx="3601395" cy="424399"/>
              </a:xfrm>
              <a:prstGeom prst="roundRect">
                <a:avLst/>
              </a:prstGeom>
              <a:solidFill>
                <a:schemeClr val="accent2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400" dirty="0"/>
                  <a:t>Environment 3</a:t>
                </a:r>
                <a:endParaRPr lang="en-GB" sz="1400" dirty="0"/>
              </a:p>
            </p:txBody>
          </p:sp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FDD57C36-6B9B-4D75-9B74-6632AA4EA61A}"/>
                  </a:ext>
                </a:extLst>
              </p:cNvPr>
              <p:cNvSpPr/>
              <p:nvPr/>
            </p:nvSpPr>
            <p:spPr>
              <a:xfrm>
                <a:off x="8834091" y="5246425"/>
                <a:ext cx="1015943" cy="350744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bg2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schemeClr val="bg2">
                        <a:lumMod val="50000"/>
                      </a:schemeClr>
                    </a:solidFill>
                  </a:rPr>
                  <a:t>Python 3.8</a:t>
                </a:r>
                <a:endParaRPr lang="en-GB" sz="1200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01" name="Diamond 100">
                <a:extLst>
                  <a:ext uri="{FF2B5EF4-FFF2-40B4-BE49-F238E27FC236}">
                    <a16:creationId xmlns:a16="http://schemas.microsoft.com/office/drawing/2014/main" id="{81B17B28-2446-440F-BC19-E89DD1232A6B}"/>
                  </a:ext>
                </a:extLst>
              </p:cNvPr>
              <p:cNvSpPr/>
              <p:nvPr/>
            </p:nvSpPr>
            <p:spPr>
              <a:xfrm>
                <a:off x="9929503" y="5240455"/>
                <a:ext cx="1262598" cy="374072"/>
              </a:xfrm>
              <a:prstGeom prst="diamond">
                <a:avLst/>
              </a:prstGeom>
              <a:noFill/>
              <a:ln w="9525" cap="flat" cmpd="sng" algn="ctr">
                <a:solidFill>
                  <a:schemeClr val="accent5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5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/>
                  <a:t>Pandas 0.25</a:t>
                </a:r>
                <a:endParaRPr lang="en-GB" sz="1100" dirty="0"/>
              </a:p>
            </p:txBody>
          </p:sp>
        </p:grp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7EECDA28-1AD8-4F0B-BA39-1FED8F8E76E0}"/>
                </a:ext>
              </a:extLst>
            </p:cNvPr>
            <p:cNvCxnSpPr>
              <a:cxnSpLocks/>
              <a:stCxn id="97" idx="3"/>
              <a:endCxn id="99" idx="1"/>
            </p:cNvCxnSpPr>
            <p:nvPr/>
          </p:nvCxnSpPr>
          <p:spPr>
            <a:xfrm flipV="1">
              <a:off x="7245345" y="6491622"/>
              <a:ext cx="297905" cy="1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659710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 74">
            <a:extLst>
              <a:ext uri="{FF2B5EF4-FFF2-40B4-BE49-F238E27FC236}">
                <a16:creationId xmlns:a16="http://schemas.microsoft.com/office/drawing/2014/main" id="{4841EA57-DEA6-4BE9-B11E-1FBCC76BE1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8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A picture containing text&#10;&#10;Description automatically generated">
            <a:extLst>
              <a:ext uri="{FF2B5EF4-FFF2-40B4-BE49-F238E27FC236}">
                <a16:creationId xmlns:a16="http://schemas.microsoft.com/office/drawing/2014/main" id="{384AA42E-55CE-4FF7-B0EA-4AEE8356F9F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" b="33055"/>
          <a:stretch/>
        </p:blipFill>
        <p:spPr>
          <a:xfrm>
            <a:off x="5926240" y="10"/>
            <a:ext cx="6265758" cy="2285990"/>
          </a:xfrm>
          <a:custGeom>
            <a:avLst/>
            <a:gdLst/>
            <a:ahLst/>
            <a:cxnLst/>
            <a:rect l="l" t="t" r="r" b="b"/>
            <a:pathLst>
              <a:path w="6265758" h="2286000">
                <a:moveTo>
                  <a:pt x="0" y="0"/>
                </a:moveTo>
                <a:lnTo>
                  <a:pt x="6265758" y="0"/>
                </a:lnTo>
                <a:lnTo>
                  <a:pt x="6265758" y="2286000"/>
                </a:lnTo>
                <a:lnTo>
                  <a:pt x="1062168" y="2286000"/>
                </a:lnTo>
                <a:lnTo>
                  <a:pt x="790683" y="1700078"/>
                </a:lnTo>
                <a:lnTo>
                  <a:pt x="787725" y="1700078"/>
                </a:lnTo>
                <a:close/>
              </a:path>
            </a:pathLst>
          </a:custGeom>
        </p:spPr>
      </p:pic>
      <p:pic>
        <p:nvPicPr>
          <p:cNvPr id="2054" name="Picture 6" descr="The Linux command line for beginners | Ubuntu">
            <a:extLst>
              <a:ext uri="{FF2B5EF4-FFF2-40B4-BE49-F238E27FC236}">
                <a16:creationId xmlns:a16="http://schemas.microsoft.com/office/drawing/2014/main" id="{9686FCAA-3044-4F78-A1B8-FB357F2C36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31"/>
          <a:stretch/>
        </p:blipFill>
        <p:spPr bwMode="auto">
          <a:xfrm>
            <a:off x="6988408" y="2286000"/>
            <a:ext cx="5203590" cy="2286000"/>
          </a:xfrm>
          <a:custGeom>
            <a:avLst/>
            <a:gdLst/>
            <a:ahLst/>
            <a:cxnLst/>
            <a:rect l="l" t="t" r="r" b="b"/>
            <a:pathLst>
              <a:path w="5203590" h="2286000">
                <a:moveTo>
                  <a:pt x="0" y="0"/>
                </a:moveTo>
                <a:lnTo>
                  <a:pt x="5203590" y="0"/>
                </a:lnTo>
                <a:lnTo>
                  <a:pt x="5203590" y="2286000"/>
                </a:lnTo>
                <a:lnTo>
                  <a:pt x="1059212" y="2286000"/>
                </a:lnTo>
                <a:lnTo>
                  <a:pt x="925708" y="1997870"/>
                </a:lnTo>
                <a:lnTo>
                  <a:pt x="925707" y="199787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10 Ways to Open the Command Prompt in Windows 10">
            <a:extLst>
              <a:ext uri="{FF2B5EF4-FFF2-40B4-BE49-F238E27FC236}">
                <a16:creationId xmlns:a16="http://schemas.microsoft.com/office/drawing/2014/main" id="{00B86F4D-FE49-4A29-94D6-D2AB463173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92" r="9368" b="2"/>
          <a:stretch/>
        </p:blipFill>
        <p:spPr bwMode="auto">
          <a:xfrm>
            <a:off x="8047618" y="4572000"/>
            <a:ext cx="4144382" cy="2286000"/>
          </a:xfrm>
          <a:custGeom>
            <a:avLst/>
            <a:gdLst/>
            <a:ahLst/>
            <a:cxnLst/>
            <a:rect l="l" t="t" r="r" b="b"/>
            <a:pathLst>
              <a:path w="4144382" h="2286000">
                <a:moveTo>
                  <a:pt x="0" y="0"/>
                </a:moveTo>
                <a:lnTo>
                  <a:pt x="4144382" y="0"/>
                </a:lnTo>
                <a:lnTo>
                  <a:pt x="4144382" y="2286000"/>
                </a:lnTo>
                <a:lnTo>
                  <a:pt x="1054581" y="2286000"/>
                </a:lnTo>
                <a:lnTo>
                  <a:pt x="1054581" y="2285999"/>
                </a:lnTo>
                <a:lnTo>
                  <a:pt x="1059211" y="2285999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7" name="Freeform 15">
            <a:extLst>
              <a:ext uri="{FF2B5EF4-FFF2-40B4-BE49-F238E27FC236}">
                <a16:creationId xmlns:a16="http://schemas.microsoft.com/office/drawing/2014/main" id="{A26922E4-CEB0-4BFE-BAD1-403E6A417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590203" cy="6858000"/>
          </a:xfrm>
          <a:custGeom>
            <a:avLst/>
            <a:gdLst>
              <a:gd name="connsiteX0" fmla="*/ 0 w 9590203"/>
              <a:gd name="connsiteY0" fmla="*/ 0 h 6858000"/>
              <a:gd name="connsiteX1" fmla="*/ 6414049 w 9590203"/>
              <a:gd name="connsiteY1" fmla="*/ 0 h 6858000"/>
              <a:gd name="connsiteX2" fmla="*/ 9590203 w 9590203"/>
              <a:gd name="connsiteY2" fmla="*/ 6858000 h 6858000"/>
              <a:gd name="connsiteX3" fmla="*/ 0 w 9590203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90203" h="6858000">
                <a:moveTo>
                  <a:pt x="0" y="0"/>
                </a:moveTo>
                <a:lnTo>
                  <a:pt x="6414049" y="0"/>
                </a:lnTo>
                <a:lnTo>
                  <a:pt x="959020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0F86758B-3106-4324-A03D-67715F7F1A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02664" cy="6858000"/>
          </a:xfrm>
          <a:custGeom>
            <a:avLst/>
            <a:gdLst>
              <a:gd name="connsiteX0" fmla="*/ 0 w 9102664"/>
              <a:gd name="connsiteY0" fmla="*/ 0 h 6858000"/>
              <a:gd name="connsiteX1" fmla="*/ 5926510 w 9102664"/>
              <a:gd name="connsiteY1" fmla="*/ 0 h 6858000"/>
              <a:gd name="connsiteX2" fmla="*/ 9102664 w 9102664"/>
              <a:gd name="connsiteY2" fmla="*/ 6858000 h 6858000"/>
              <a:gd name="connsiteX3" fmla="*/ 0 w 910266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02664" h="6858000">
                <a:moveTo>
                  <a:pt x="0" y="0"/>
                </a:moveTo>
                <a:lnTo>
                  <a:pt x="5926510" y="0"/>
                </a:lnTo>
                <a:lnTo>
                  <a:pt x="910266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AA640C06-0F3F-43B4-8932-738A7F74722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508804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000" b="1" kern="1200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Virtual Environments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808D1E7-6CE9-458F-B726-2481F82874EE}"/>
              </a:ext>
            </a:extLst>
          </p:cNvPr>
          <p:cNvSpPr txBox="1"/>
          <p:nvPr/>
        </p:nvSpPr>
        <p:spPr>
          <a:xfrm>
            <a:off x="838200" y="1713517"/>
            <a:ext cx="5707565" cy="4546606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Let’s create a virtual environment: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To</a:t>
            </a:r>
            <a:r>
              <a:rPr lang="en-US" sz="2000" b="1" dirty="0">
                <a:solidFill>
                  <a:srgbClr val="000000"/>
                </a:solidFill>
              </a:rPr>
              <a:t> create an environment </a:t>
            </a:r>
            <a:r>
              <a:rPr lang="en-US" sz="2000" dirty="0">
                <a:solidFill>
                  <a:srgbClr val="000000"/>
                </a:solidFill>
              </a:rPr>
              <a:t>we use:</a:t>
            </a:r>
          </a:p>
          <a:p>
            <a:pPr marL="514350" lvl="1">
              <a:lnSpc>
                <a:spcPct val="90000"/>
              </a:lnSpc>
              <a:spcAft>
                <a:spcPts val="600"/>
              </a:spcAft>
            </a:pPr>
            <a:r>
              <a:rPr lang="en-US" sz="2000" i="1" dirty="0" err="1">
                <a:solidFill>
                  <a:schemeClr val="bg2">
                    <a:lumMod val="50000"/>
                  </a:schemeClr>
                </a:solidFill>
              </a:rPr>
              <a:t>conda</a:t>
            </a:r>
            <a:r>
              <a:rPr lang="en-US" sz="2000" i="1" dirty="0">
                <a:solidFill>
                  <a:schemeClr val="bg2">
                    <a:lumMod val="50000"/>
                  </a:schemeClr>
                </a:solidFill>
              </a:rPr>
              <a:t> create -n </a:t>
            </a:r>
            <a:r>
              <a:rPr lang="en-US" sz="2000" i="1" dirty="0" err="1">
                <a:solidFill>
                  <a:schemeClr val="bg2">
                    <a:lumMod val="50000"/>
                  </a:schemeClr>
                </a:solidFill>
              </a:rPr>
              <a:t>name_env</a:t>
            </a:r>
            <a:r>
              <a:rPr lang="en-US" sz="2000" i="1" dirty="0">
                <a:solidFill>
                  <a:schemeClr val="bg2">
                    <a:lumMod val="50000"/>
                  </a:schemeClr>
                </a:solidFill>
              </a:rPr>
              <a:t> python==version</a:t>
            </a:r>
            <a:endParaRPr lang="en-US" sz="2000" b="1" dirty="0">
              <a:solidFill>
                <a:srgbClr val="000000"/>
              </a:solidFill>
            </a:endParaRP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0000"/>
                </a:solidFill>
              </a:rPr>
              <a:t>Open a Terminal </a:t>
            </a:r>
            <a:r>
              <a:rPr lang="en-US" sz="2000" dirty="0">
                <a:solidFill>
                  <a:srgbClr val="000000"/>
                </a:solidFill>
              </a:rPr>
              <a:t>window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Type</a:t>
            </a:r>
            <a:r>
              <a:rPr lang="en-US" sz="2000" b="1" dirty="0">
                <a:solidFill>
                  <a:srgbClr val="000000"/>
                </a:solidFill>
              </a:rPr>
              <a:t> </a:t>
            </a:r>
            <a:r>
              <a:rPr lang="en-US" sz="2000" i="1" dirty="0" err="1">
                <a:solidFill>
                  <a:schemeClr val="bg2">
                    <a:lumMod val="50000"/>
                  </a:schemeClr>
                </a:solidFill>
              </a:rPr>
              <a:t>conda</a:t>
            </a:r>
            <a:r>
              <a:rPr lang="en-US" sz="2000" i="1" dirty="0">
                <a:solidFill>
                  <a:schemeClr val="bg2">
                    <a:lumMod val="50000"/>
                  </a:schemeClr>
                </a:solidFill>
              </a:rPr>
              <a:t> create -n </a:t>
            </a:r>
            <a:r>
              <a:rPr lang="en-US" sz="2000" i="1" dirty="0" err="1">
                <a:solidFill>
                  <a:schemeClr val="bg2">
                    <a:lumMod val="50000"/>
                  </a:schemeClr>
                </a:solidFill>
              </a:rPr>
              <a:t>myenv</a:t>
            </a:r>
            <a:r>
              <a:rPr lang="en-US" sz="2000" i="1" dirty="0">
                <a:solidFill>
                  <a:schemeClr val="bg2">
                    <a:lumMod val="50000"/>
                  </a:schemeClr>
                </a:solidFill>
              </a:rPr>
              <a:t> python==3.7 </a:t>
            </a:r>
            <a:r>
              <a:rPr lang="en-US" sz="2000" dirty="0"/>
              <a:t>and 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‘</a:t>
            </a:r>
            <a:r>
              <a:rPr lang="en-US" sz="2000" i="1" dirty="0">
                <a:solidFill>
                  <a:schemeClr val="bg2">
                    <a:lumMod val="50000"/>
                  </a:schemeClr>
                </a:solidFill>
              </a:rPr>
              <a:t>y’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i="1" dirty="0">
              <a:solidFill>
                <a:schemeClr val="bg2">
                  <a:lumMod val="50000"/>
                </a:schemeClr>
              </a:solidFill>
            </a:endParaRP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i="1" dirty="0">
              <a:solidFill>
                <a:schemeClr val="bg2">
                  <a:lumMod val="50000"/>
                </a:schemeClr>
              </a:solidFill>
            </a:endParaRP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i="1" dirty="0">
              <a:solidFill>
                <a:schemeClr val="bg2">
                  <a:lumMod val="50000"/>
                </a:schemeClr>
              </a:solidFill>
            </a:endParaRP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i="1" dirty="0">
              <a:solidFill>
                <a:schemeClr val="bg2">
                  <a:lumMod val="50000"/>
                </a:schemeClr>
              </a:solidFill>
            </a:endParaRP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i="1" dirty="0">
              <a:solidFill>
                <a:schemeClr val="bg2">
                  <a:lumMod val="50000"/>
                </a:schemeClr>
              </a:solidFill>
            </a:endParaRP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i="1" dirty="0">
              <a:solidFill>
                <a:schemeClr val="bg2">
                  <a:lumMod val="50000"/>
                </a:schemeClr>
              </a:solidFill>
            </a:endParaRP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i="1" dirty="0">
              <a:solidFill>
                <a:schemeClr val="bg2">
                  <a:lumMod val="50000"/>
                </a:schemeClr>
              </a:solidFill>
            </a:endParaRP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i="1" dirty="0">
              <a:solidFill>
                <a:schemeClr val="bg2">
                  <a:lumMod val="50000"/>
                </a:schemeClr>
              </a:solidFill>
            </a:endParaRP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/>
              <a:t>To </a:t>
            </a:r>
            <a:r>
              <a:rPr lang="en-US" sz="2000" dirty="0"/>
              <a:t>activate</a:t>
            </a:r>
            <a:r>
              <a:rPr lang="en-US" sz="2000" b="1" dirty="0"/>
              <a:t> </a:t>
            </a:r>
            <a:r>
              <a:rPr lang="en-US" sz="2000" dirty="0"/>
              <a:t>the</a:t>
            </a:r>
            <a:r>
              <a:rPr lang="en-US" sz="2000" b="1" dirty="0"/>
              <a:t> environment type:</a:t>
            </a:r>
          </a:p>
          <a:p>
            <a:pPr marL="514350" lvl="1">
              <a:lnSpc>
                <a:spcPct val="90000"/>
              </a:lnSpc>
              <a:spcAft>
                <a:spcPts val="600"/>
              </a:spcAft>
            </a:pPr>
            <a:r>
              <a:rPr lang="en-US" sz="2000" i="1" dirty="0" err="1">
                <a:solidFill>
                  <a:schemeClr val="bg2">
                    <a:lumMod val="50000"/>
                  </a:schemeClr>
                </a:solidFill>
              </a:rPr>
              <a:t>conda</a:t>
            </a:r>
            <a:r>
              <a:rPr lang="en-US" sz="2000" i="1" dirty="0">
                <a:solidFill>
                  <a:schemeClr val="bg2">
                    <a:lumMod val="50000"/>
                  </a:schemeClr>
                </a:solidFill>
              </a:rPr>
              <a:t> activate </a:t>
            </a:r>
            <a:r>
              <a:rPr lang="en-US" sz="2000" i="1" dirty="0" err="1">
                <a:solidFill>
                  <a:schemeClr val="bg2">
                    <a:lumMod val="50000"/>
                  </a:schemeClr>
                </a:solidFill>
              </a:rPr>
              <a:t>myenv</a:t>
            </a:r>
            <a:endParaRPr lang="en-US" sz="2000" i="1" dirty="0">
              <a:solidFill>
                <a:schemeClr val="bg2">
                  <a:lumMod val="50000"/>
                </a:schemeClr>
              </a:solidFill>
            </a:endParaRP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100" dirty="0"/>
              <a:t>Now, if we type </a:t>
            </a:r>
            <a:r>
              <a:rPr lang="en-US" sz="2100" i="1" dirty="0">
                <a:solidFill>
                  <a:schemeClr val="bg2">
                    <a:lumMod val="50000"/>
                  </a:schemeClr>
                </a:solidFill>
              </a:rPr>
              <a:t>python </a:t>
            </a:r>
            <a:r>
              <a:rPr lang="en-US" sz="2100" dirty="0"/>
              <a:t>we have the </a:t>
            </a:r>
            <a:r>
              <a:rPr lang="en-US" sz="2100" b="1" dirty="0"/>
              <a:t>right python version</a:t>
            </a:r>
          </a:p>
          <a:p>
            <a:pPr marL="514350" lvl="1">
              <a:lnSpc>
                <a:spcPct val="90000"/>
              </a:lnSpc>
              <a:spcAft>
                <a:spcPts val="600"/>
              </a:spcAft>
            </a:pPr>
            <a:endParaRPr lang="en-US" sz="2000" i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FB93659-73CE-4775-BBF9-6698EBC7F603}"/>
              </a:ext>
            </a:extLst>
          </p:cNvPr>
          <p:cNvSpPr/>
          <p:nvPr/>
        </p:nvSpPr>
        <p:spPr>
          <a:xfrm>
            <a:off x="5223133" y="703118"/>
            <a:ext cx="1165442" cy="1165442"/>
          </a:xfrm>
          <a:prstGeom prst="ellipse">
            <a:avLst/>
          </a:prstGeom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/>
        </p:style>
      </p:sp>
      <p:sp>
        <p:nvSpPr>
          <p:cNvPr id="15" name="Rectangle 14" descr="Mitochondria">
            <a:extLst>
              <a:ext uri="{FF2B5EF4-FFF2-40B4-BE49-F238E27FC236}">
                <a16:creationId xmlns:a16="http://schemas.microsoft.com/office/drawing/2014/main" id="{AFBBC410-E048-4BFA-8C57-88D08E812293}"/>
              </a:ext>
            </a:extLst>
          </p:cNvPr>
          <p:cNvSpPr/>
          <p:nvPr/>
        </p:nvSpPr>
        <p:spPr>
          <a:xfrm>
            <a:off x="5471506" y="951491"/>
            <a:ext cx="668696" cy="668696"/>
          </a:xfrm>
          <a:prstGeom prst="rect">
            <a:avLst/>
          </a:prstGeom>
          <a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1EA064-786B-4ACF-9D4A-7554C1DB468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80279" y="2998182"/>
            <a:ext cx="3793093" cy="2003466"/>
          </a:xfrm>
          <a:prstGeom prst="rect">
            <a:avLst/>
          </a:prstGeom>
        </p:spPr>
      </p:pic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64B3C956-E758-45C0-8EB1-55082CFB4D6B}"/>
              </a:ext>
            </a:extLst>
          </p:cNvPr>
          <p:cNvSpPr/>
          <p:nvPr/>
        </p:nvSpPr>
        <p:spPr>
          <a:xfrm>
            <a:off x="1392619" y="6162500"/>
            <a:ext cx="736596" cy="424399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App 1</a:t>
            </a:r>
            <a:endParaRPr lang="en-GB" sz="1400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C9D4A1B5-B6A8-4CDA-A8D2-91B04F784D63}"/>
              </a:ext>
            </a:extLst>
          </p:cNvPr>
          <p:cNvSpPr/>
          <p:nvPr/>
        </p:nvSpPr>
        <p:spPr>
          <a:xfrm>
            <a:off x="2427120" y="6162499"/>
            <a:ext cx="3601395" cy="424399"/>
          </a:xfrm>
          <a:prstGeom prst="round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/>
              <a:t>environment 1</a:t>
            </a:r>
            <a:endParaRPr lang="en-GB" sz="1400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5CFF21C-89FF-4520-BB88-8A9642EE15DC}"/>
              </a:ext>
            </a:extLst>
          </p:cNvPr>
          <p:cNvCxnSpPr>
            <a:cxnSpLocks/>
            <a:stCxn id="18" idx="3"/>
            <a:endCxn id="19" idx="1"/>
          </p:cNvCxnSpPr>
          <p:nvPr/>
        </p:nvCxnSpPr>
        <p:spPr>
          <a:xfrm flipV="1">
            <a:off x="2129215" y="6374699"/>
            <a:ext cx="297905" cy="1"/>
          </a:xfrm>
          <a:prstGeom prst="line">
            <a:avLst/>
          </a:prstGeom>
          <a:ln w="381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66060778-9261-452D-8064-945EDD3CBA3B}"/>
              </a:ext>
            </a:extLst>
          </p:cNvPr>
          <p:cNvSpPr/>
          <p:nvPr/>
        </p:nvSpPr>
        <p:spPr>
          <a:xfrm>
            <a:off x="3928973" y="6178081"/>
            <a:ext cx="1015943" cy="350744"/>
          </a:xfrm>
          <a:prstGeom prst="ellipse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Python 3.7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5877064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C1DEB374-A1D0-48A1-B178-959E6F2433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3" y="-478"/>
            <a:ext cx="6378162" cy="6858478"/>
          </a:xfrm>
          <a:custGeom>
            <a:avLst/>
            <a:gdLst>
              <a:gd name="connsiteX0" fmla="*/ 0 w 6378162"/>
              <a:gd name="connsiteY0" fmla="*/ 6858478 h 6858478"/>
              <a:gd name="connsiteX1" fmla="*/ 6378162 w 6378162"/>
              <a:gd name="connsiteY1" fmla="*/ 6858478 h 6858478"/>
              <a:gd name="connsiteX2" fmla="*/ 3201787 w 6378162"/>
              <a:gd name="connsiteY2" fmla="*/ 0 h 6858478"/>
              <a:gd name="connsiteX3" fmla="*/ 3196210 w 6378162"/>
              <a:gd name="connsiteY3" fmla="*/ 0 h 6858478"/>
              <a:gd name="connsiteX4" fmla="*/ 2129982 w 6378162"/>
              <a:gd name="connsiteY4" fmla="*/ 0 h 6858478"/>
              <a:gd name="connsiteX5" fmla="*/ 0 w 6378162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378162" h="6858478">
                <a:moveTo>
                  <a:pt x="0" y="6858478"/>
                </a:moveTo>
                <a:lnTo>
                  <a:pt x="6378162" y="6858478"/>
                </a:lnTo>
                <a:lnTo>
                  <a:pt x="3201787" y="0"/>
                </a:lnTo>
                <a:lnTo>
                  <a:pt x="3196210" y="0"/>
                </a:lnTo>
                <a:lnTo>
                  <a:pt x="2129982" y="0"/>
                </a:lnTo>
                <a:lnTo>
                  <a:pt x="0" y="0"/>
                </a:lnTo>
                <a:close/>
              </a:path>
            </a:pathLst>
          </a:custGeom>
          <a:solidFill>
            <a:sysClr val="windowText" lastClr="000000">
              <a:lumMod val="85000"/>
              <a:lumOff val="15000"/>
              <a:alpha val="70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2D92A3ED-9854-4AD9-88FB-0EC89C9396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3" y="-478"/>
            <a:ext cx="5972343" cy="6858478"/>
          </a:xfrm>
          <a:custGeom>
            <a:avLst/>
            <a:gdLst>
              <a:gd name="connsiteX0" fmla="*/ 0 w 5972343"/>
              <a:gd name="connsiteY0" fmla="*/ 6858478 h 6858478"/>
              <a:gd name="connsiteX1" fmla="*/ 5972343 w 5972343"/>
              <a:gd name="connsiteY1" fmla="*/ 6858478 h 6858478"/>
              <a:gd name="connsiteX2" fmla="*/ 2795968 w 5972343"/>
              <a:gd name="connsiteY2" fmla="*/ 0 h 6858478"/>
              <a:gd name="connsiteX3" fmla="*/ 2790391 w 5972343"/>
              <a:gd name="connsiteY3" fmla="*/ 0 h 6858478"/>
              <a:gd name="connsiteX4" fmla="*/ 1724163 w 5972343"/>
              <a:gd name="connsiteY4" fmla="*/ 0 h 6858478"/>
              <a:gd name="connsiteX5" fmla="*/ 0 w 5972343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72343" h="6858478">
                <a:moveTo>
                  <a:pt x="0" y="6858478"/>
                </a:moveTo>
                <a:lnTo>
                  <a:pt x="5972343" y="6858478"/>
                </a:lnTo>
                <a:lnTo>
                  <a:pt x="2795968" y="0"/>
                </a:lnTo>
                <a:lnTo>
                  <a:pt x="2790391" y="0"/>
                </a:lnTo>
                <a:lnTo>
                  <a:pt x="1724163" y="0"/>
                </a:lnTo>
                <a:lnTo>
                  <a:pt x="0" y="0"/>
                </a:lnTo>
                <a:close/>
              </a:path>
            </a:pathLst>
          </a:custGeom>
          <a:solidFill>
            <a:sysClr val="windowText" lastClr="000000">
              <a:lumMod val="85000"/>
              <a:lumOff val="1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A203DD-E4E7-4F96-A0E4-6918FC4F6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42762"/>
            <a:ext cx="3276601" cy="3294351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What tool do I use for coding?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9707DB-2EF4-4567-8F65-A3EC560907AC}"/>
              </a:ext>
            </a:extLst>
          </p:cNvPr>
          <p:cNvSpPr txBox="1"/>
          <p:nvPr/>
        </p:nvSpPr>
        <p:spPr>
          <a:xfrm>
            <a:off x="7093605" y="1068160"/>
            <a:ext cx="456027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Terminal</a:t>
            </a:r>
            <a:r>
              <a:rPr lang="en-US" dirty="0"/>
              <a:t> </a:t>
            </a:r>
            <a:r>
              <a:rPr lang="en-US" sz="1400" dirty="0">
                <a:sym typeface="Wingdings" panose="05000000000000000000" pitchFamily="2" charset="2"/>
              </a:rPr>
              <a:t> </a:t>
            </a:r>
            <a:r>
              <a:rPr lang="en-US" dirty="0">
                <a:sym typeface="Wingdings" panose="05000000000000000000" pitchFamily="2" charset="2"/>
              </a:rPr>
              <a:t>2 options:</a:t>
            </a:r>
            <a:endParaRPr lang="en-US" sz="1400" dirty="0">
              <a:sym typeface="Wingdings" panose="05000000000000000000" pitchFamily="2" charset="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sym typeface="Wingdings" panose="05000000000000000000" pitchFamily="2" charset="2"/>
              </a:rPr>
              <a:t>Shell</a:t>
            </a:r>
            <a:r>
              <a:rPr lang="en-US" dirty="0">
                <a:sym typeface="Wingdings" panose="05000000000000000000" pitchFamily="2" charset="2"/>
              </a:rPr>
              <a:t>: </a:t>
            </a:r>
            <a:r>
              <a:rPr lang="en-US" i="1" dirty="0">
                <a:solidFill>
                  <a:schemeClr val="bg2">
                    <a:lumMod val="50000"/>
                  </a:schemeClr>
                </a:solidFill>
                <a:sym typeface="Wingdings" panose="05000000000000000000" pitchFamily="2" charset="2"/>
              </a:rPr>
              <a:t>python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sym typeface="Wingdings" panose="05000000000000000000" pitchFamily="2" charset="2"/>
              </a:rPr>
              <a:t>Interactive</a:t>
            </a:r>
            <a:r>
              <a:rPr lang="en-US" dirty="0">
                <a:sym typeface="Wingdings" panose="05000000000000000000" pitchFamily="2" charset="2"/>
              </a:rPr>
              <a:t> shell:</a:t>
            </a:r>
            <a:r>
              <a:rPr lang="en-US" i="1" dirty="0">
                <a:solidFill>
                  <a:schemeClr val="bg2">
                    <a:lumMod val="50000"/>
                  </a:schemeClr>
                </a:solidFill>
                <a:sym typeface="Wingdings" panose="05000000000000000000" pitchFamily="2" charset="2"/>
              </a:rPr>
              <a:t> </a:t>
            </a:r>
            <a:r>
              <a:rPr lang="en-US" i="1" dirty="0" err="1">
                <a:solidFill>
                  <a:schemeClr val="bg2">
                    <a:lumMod val="50000"/>
                  </a:schemeClr>
                </a:solidFill>
                <a:sym typeface="Wingdings" panose="05000000000000000000" pitchFamily="2" charset="2"/>
              </a:rPr>
              <a:t>ipython</a:t>
            </a:r>
            <a:endParaRPr lang="en-US" i="1" dirty="0">
              <a:solidFill>
                <a:schemeClr val="bg2">
                  <a:lumMod val="50000"/>
                </a:schemeClr>
              </a:solidFill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Simple </a:t>
            </a:r>
            <a:r>
              <a:rPr lang="en-US" b="1" dirty="0">
                <a:sym typeface="Wingdings" panose="05000000000000000000" pitchFamily="2" charset="2"/>
              </a:rPr>
              <a:t>text editors: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sym typeface="Wingdings" panose="05000000000000000000" pitchFamily="2" charset="2"/>
              </a:rPr>
              <a:t>Notepad++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sym typeface="Wingdings" panose="05000000000000000000" pitchFamily="2" charset="2"/>
              </a:rPr>
              <a:t>Vim</a:t>
            </a: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Integrated development environments</a:t>
            </a:r>
            <a:r>
              <a:rPr lang="en-US" dirty="0"/>
              <a:t> (IDEs) </a:t>
            </a:r>
            <a:r>
              <a:rPr lang="en-US" sz="1400" dirty="0">
                <a:sym typeface="Wingdings" panose="05000000000000000000" pitchFamily="2" charset="2"/>
              </a:rPr>
              <a:t> </a:t>
            </a:r>
            <a:r>
              <a:rPr lang="en-US" dirty="0">
                <a:sym typeface="Wingdings" panose="05000000000000000000" pitchFamily="2" charset="2"/>
              </a:rPr>
              <a:t>Several options: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IDLE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PyCharm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Spyder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Visual Studio 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ym typeface="Wingdings" panose="05000000000000000000" pitchFamily="2" charset="2"/>
              </a:rPr>
              <a:t>Notebooks</a:t>
            </a:r>
            <a:endParaRPr lang="en-GB" b="1" dirty="0"/>
          </a:p>
        </p:txBody>
      </p:sp>
      <p:pic>
        <p:nvPicPr>
          <p:cNvPr id="8" name="Graphic 7" descr="Programmer female outline">
            <a:extLst>
              <a:ext uri="{FF2B5EF4-FFF2-40B4-BE49-F238E27FC236}">
                <a16:creationId xmlns:a16="http://schemas.microsoft.com/office/drawing/2014/main" id="{A1EAE16E-D9D6-43A4-A983-6D472CF9AC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19840" y="3304400"/>
            <a:ext cx="914400" cy="914400"/>
          </a:xfrm>
          <a:prstGeom prst="rect">
            <a:avLst/>
          </a:prstGeom>
        </p:spPr>
      </p:pic>
      <p:pic>
        <p:nvPicPr>
          <p:cNvPr id="10" name="Graphic 9" descr="Web design outline">
            <a:extLst>
              <a:ext uri="{FF2B5EF4-FFF2-40B4-BE49-F238E27FC236}">
                <a16:creationId xmlns:a16="http://schemas.microsoft.com/office/drawing/2014/main" id="{393BEF0B-CC65-4562-BF99-61FF43F04B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19840" y="1068160"/>
            <a:ext cx="914400" cy="914400"/>
          </a:xfrm>
          <a:prstGeom prst="rect">
            <a:avLst/>
          </a:prstGeom>
        </p:spPr>
      </p:pic>
      <p:pic>
        <p:nvPicPr>
          <p:cNvPr id="12" name="Graphic 11" descr="Closed book outline">
            <a:extLst>
              <a:ext uri="{FF2B5EF4-FFF2-40B4-BE49-F238E27FC236}">
                <a16:creationId xmlns:a16="http://schemas.microsoft.com/office/drawing/2014/main" id="{64858858-6602-48DC-ADE2-E446742CCFE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219840" y="5194680"/>
            <a:ext cx="914400" cy="914400"/>
          </a:xfrm>
          <a:prstGeom prst="rect">
            <a:avLst/>
          </a:prstGeom>
        </p:spPr>
      </p:pic>
      <p:pic>
        <p:nvPicPr>
          <p:cNvPr id="14" name="Graphic 13" descr="Document outline">
            <a:extLst>
              <a:ext uri="{FF2B5EF4-FFF2-40B4-BE49-F238E27FC236}">
                <a16:creationId xmlns:a16="http://schemas.microsoft.com/office/drawing/2014/main" id="{F25CA445-41E5-4351-A4BD-8E97E8B018B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219840" y="227119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6144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4782</TotalTime>
  <Words>769</Words>
  <Application>Microsoft Office PowerPoint</Application>
  <PresentationFormat>Widescreen</PresentationFormat>
  <Paragraphs>147</Paragraphs>
  <Slides>14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PowerPoint Presentation</vt:lpstr>
      <vt:lpstr>How do I work with Python?</vt:lpstr>
      <vt:lpstr>How do I work with Python?</vt:lpstr>
      <vt:lpstr>Setting up Python</vt:lpstr>
      <vt:lpstr>Setting up Python</vt:lpstr>
      <vt:lpstr>Setting up Python</vt:lpstr>
      <vt:lpstr>Virtual Environments</vt:lpstr>
      <vt:lpstr>PowerPoint Presentation</vt:lpstr>
      <vt:lpstr>What tool do I use for coding?</vt:lpstr>
      <vt:lpstr>Jupyter Notebooks</vt:lpstr>
      <vt:lpstr>PowerPoint Presentation</vt:lpstr>
      <vt:lpstr>Google Colab</vt:lpstr>
      <vt:lpstr>Taking Control of Your Code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 Tsunami Course</dc:title>
  <dc:creator>Alberto Alberto</dc:creator>
  <cp:lastModifiedBy>Alberto Alberto</cp:lastModifiedBy>
  <cp:revision>100</cp:revision>
  <cp:lastPrinted>2021-04-19T08:55:17Z</cp:lastPrinted>
  <dcterms:created xsi:type="dcterms:W3CDTF">2021-04-13T14:31:52Z</dcterms:created>
  <dcterms:modified xsi:type="dcterms:W3CDTF">2021-06-07T07:47:41Z</dcterms:modified>
</cp:coreProperties>
</file>